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86" r:id="rId2"/>
    <p:sldId id="327" r:id="rId3"/>
    <p:sldId id="351" r:id="rId4"/>
    <p:sldId id="322" r:id="rId5"/>
    <p:sldId id="325" r:id="rId6"/>
    <p:sldId id="349" r:id="rId7"/>
    <p:sldId id="315" r:id="rId8"/>
    <p:sldId id="310" r:id="rId9"/>
    <p:sldId id="350" r:id="rId10"/>
    <p:sldId id="321" r:id="rId11"/>
    <p:sldId id="335" r:id="rId12"/>
    <p:sldId id="336" r:id="rId13"/>
    <p:sldId id="328" r:id="rId14"/>
    <p:sldId id="320" r:id="rId15"/>
    <p:sldId id="334" r:id="rId16"/>
    <p:sldId id="331" r:id="rId17"/>
    <p:sldId id="332" r:id="rId18"/>
    <p:sldId id="314" r:id="rId19"/>
    <p:sldId id="313" r:id="rId20"/>
    <p:sldId id="324" r:id="rId21"/>
    <p:sldId id="342" r:id="rId22"/>
    <p:sldId id="337" r:id="rId23"/>
    <p:sldId id="345" r:id="rId24"/>
    <p:sldId id="348" r:id="rId25"/>
    <p:sldId id="347" r:id="rId26"/>
    <p:sldId id="333" r:id="rId27"/>
    <p:sldId id="338" r:id="rId28"/>
    <p:sldId id="343" r:id="rId29"/>
    <p:sldId id="340" r:id="rId30"/>
    <p:sldId id="344" r:id="rId31"/>
    <p:sldId id="33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D00"/>
    <a:srgbClr val="6CC24A"/>
    <a:srgbClr val="3B83F9"/>
    <a:srgbClr val="275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6340"/>
  </p:normalViewPr>
  <p:slideViewPr>
    <p:cSldViewPr snapToGrid="0" snapToObjects="1">
      <p:cViewPr varScale="1">
        <p:scale>
          <a:sx n="82" d="100"/>
          <a:sy n="82" d="100"/>
        </p:scale>
        <p:origin x="85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4FB-FF3E-B74F-8D8A-02FBFF691736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BEA57-B478-A244-8045-469284E4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BEA57-B478-A244-8045-469284E49C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F52686-6430-0B44-84C4-7041661DE13C}"/>
              </a:ext>
            </a:extLst>
          </p:cNvPr>
          <p:cNvSpPr/>
          <p:nvPr userDrawn="1"/>
        </p:nvSpPr>
        <p:spPr>
          <a:xfrm>
            <a:off x="6087376" y="0"/>
            <a:ext cx="6104623" cy="6858000"/>
          </a:xfrm>
          <a:prstGeom prst="rect">
            <a:avLst/>
          </a:prstGeom>
          <a:solidFill>
            <a:srgbClr val="F2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89EAE0D-5D30-814F-B7A6-7C8BD2DE40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29" y="2566609"/>
            <a:ext cx="5410279" cy="141269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5000"/>
              </a:lnSpc>
              <a:defRPr sz="5400" b="1" i="0" kern="0" cap="all" spc="-6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825FBE8-D501-F049-BB8C-2749379953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9995" y="794695"/>
            <a:ext cx="5079387" cy="53463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2880B-DFD3-D64C-92C3-67B32FFB0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12" y="5876636"/>
            <a:ext cx="2443706" cy="6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C0E220-A2A2-C446-8DB8-C27C9A784183}"/>
              </a:ext>
            </a:extLst>
          </p:cNvPr>
          <p:cNvSpPr/>
          <p:nvPr userDrawn="1"/>
        </p:nvSpPr>
        <p:spPr>
          <a:xfrm>
            <a:off x="0" y="0"/>
            <a:ext cx="6099464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678153-9B2A-B248-A3B6-2B275BA3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357" y="1565125"/>
            <a:ext cx="5415507" cy="4527845"/>
          </a:xfrm>
        </p:spPr>
        <p:txBody>
          <a:bodyPr anchor="ctr">
            <a:noAutofit/>
          </a:bodyPr>
          <a:lstStyle>
            <a:lvl1pPr marL="0" indent="0">
              <a:buNone/>
              <a:defRPr sz="35000" b="1" spc="-60" baseline="0"/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C9E93D6-3D12-4A44-96CF-54D10D6B14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95960" y="1579417"/>
            <a:ext cx="4178176" cy="387581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 sz="3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Your Text Goes Here</a:t>
            </a:r>
          </a:p>
          <a:p>
            <a:pPr lvl="0"/>
            <a:r>
              <a:rPr lang="en-US" dirty="0"/>
              <a:t>Your Text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C56D3-060C-5343-83E6-11ED11198D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32243-6432-BC48-AF51-684F2F206B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E2CB9-A1DC-1E40-AC49-72A7A82E07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0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8;p4">
            <a:extLst>
              <a:ext uri="{FF2B5EF4-FFF2-40B4-BE49-F238E27FC236}">
                <a16:creationId xmlns:a16="http://schemas.microsoft.com/office/drawing/2014/main" id="{3DAC7B97-E2D8-A240-8F95-4D7259F8C77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935337" y="2340855"/>
            <a:ext cx="10866071" cy="3384535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rmAutofit/>
          </a:bodyPr>
          <a:lstStyle>
            <a:lvl1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CA" dirty="0"/>
              <a:t>Your Text Here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Your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81B8BA2-1F4B-E349-8B72-C54B05538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338" y="1074258"/>
            <a:ext cx="10866070" cy="7025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spcBef>
                <a:spcPts val="400"/>
              </a:spcBef>
              <a:buNone/>
              <a:defRPr sz="54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Your 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6CEDB-D656-694C-BA91-65ADFC3D28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6AD3-74BC-6A46-8208-E4646CF992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DF7E4-AB1D-AB4F-9EB2-C891920D02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53EC0B4-9DD0-3E42-8433-7FF2BCEBE10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0591" y="1343279"/>
            <a:ext cx="11383897" cy="4183582"/>
          </a:xfrm>
        </p:spPr>
        <p:txBody>
          <a:bodyPr/>
          <a:lstStyle/>
          <a:p>
            <a:r>
              <a:rPr lang="en-US" dirty="0"/>
              <a:t>Click icon to insert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9F9ECB-E455-B648-BC28-63F9169F62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1" y="498930"/>
            <a:ext cx="11383897" cy="687387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chart title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198B815-91E0-F54F-8DBF-E1E115486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77A3A9-C12D-DA40-8219-2377C49874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0096DC-00BB-7144-8688-CF3D555BA4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D5752F-93E8-5640-B649-2F69D4E4B4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525" y="5688013"/>
            <a:ext cx="11410950" cy="373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chart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50778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DBDA81E4-D819-194B-A845-51E77961E251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90591" y="1343279"/>
            <a:ext cx="11383897" cy="418358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insert chart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6B907DA-D648-3848-B281-CF9A84B4C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91" y="498930"/>
            <a:ext cx="11383897" cy="687387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Add chart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333AAA-2953-3E42-89E5-E6D6786DA5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525" y="5688013"/>
            <a:ext cx="11410950" cy="373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chart source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6E9AE-1B93-944F-94E9-92B7D2B39F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A558C-3CFE-9F45-8C8F-90D0362E71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BAD6E-366B-1E4E-B7F4-DD7B00DDA4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1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962DB7E-0883-7945-8AA8-880B377F4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1120" y="1608138"/>
            <a:ext cx="3557298" cy="3327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0FD155-F064-E242-90C2-6F80336985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7875" y="1608138"/>
            <a:ext cx="5322888" cy="416877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8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D51F88-AA70-F347-9489-C2435C814D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F34C8B-A24B-834E-97B0-23FD1B54B1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AD62E2-152C-CC4F-89F0-606EC63B93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78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A1FA5-02DD-3D41-8634-67C3FF493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132E0B-F5FA-A649-92CF-89A8BABC5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654" y="2599170"/>
            <a:ext cx="11516592" cy="1325563"/>
          </a:xfrm>
        </p:spPr>
        <p:txBody>
          <a:bodyPr>
            <a:noAutofit/>
          </a:bodyPr>
          <a:lstStyle>
            <a:lvl1pPr>
              <a:defRPr sz="8900" b="1" i="0" spc="-14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Leading with Purpose.</a:t>
            </a:r>
          </a:p>
        </p:txBody>
      </p:sp>
    </p:spTree>
    <p:extLst>
      <p:ext uri="{BB962C8B-B14F-4D97-AF65-F5344CB8AC3E}">
        <p14:creationId xmlns:p14="http://schemas.microsoft.com/office/powerpoint/2010/main" val="190368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A1FA5-02DD-3D41-8634-67C3FF493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132E0B-F5FA-A649-92CF-89A8BABC5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654" y="2630343"/>
            <a:ext cx="9137073" cy="1325563"/>
          </a:xfrm>
        </p:spPr>
        <p:txBody>
          <a:bodyPr>
            <a:noAutofit/>
          </a:bodyPr>
          <a:lstStyle>
            <a:lvl1pPr>
              <a:defRPr sz="7200" b="1" i="0" spc="-14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Leading with Purpose.</a:t>
            </a:r>
          </a:p>
        </p:txBody>
      </p:sp>
    </p:spTree>
    <p:extLst>
      <p:ext uri="{BB962C8B-B14F-4D97-AF65-F5344CB8AC3E}">
        <p14:creationId xmlns:p14="http://schemas.microsoft.com/office/powerpoint/2010/main" val="148072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8A413-3734-3C4C-B113-2BB989517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0379" y="5906804"/>
            <a:ext cx="2407631" cy="6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9D906D3-8B7E-1149-8B20-A66E908F15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8907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4D23AA6-1750-3D47-9E0A-6A94907D6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8874" y="2621371"/>
            <a:ext cx="5410279" cy="161525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5000"/>
              </a:lnSpc>
              <a:defRPr sz="5400" b="1" i="0" kern="0" cap="all" spc="-60" baseline="0">
                <a:solidFill>
                  <a:srgbClr val="F2CD0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00DFB4-9F59-7747-AA09-5658FC269E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013" y="5876636"/>
            <a:ext cx="2443706" cy="6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97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2DD3DC5E-BB1F-CC49-8A6A-15B7AA059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745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E6B1A-8D98-FD42-A4CA-51E78A48F3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0379" y="5987724"/>
            <a:ext cx="2407631" cy="652067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920B4C46-B53F-D041-9D91-C4F5B83BC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110" y="5024533"/>
            <a:ext cx="5410279" cy="161525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85000"/>
              </a:lnSpc>
              <a:defRPr sz="5400" b="1" i="0" kern="0" cap="all" spc="-60" baseline="0">
                <a:solidFill>
                  <a:srgbClr val="275D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0124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27D8E9-644D-9348-AE09-62079C534D98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rgbClr val="F2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4B75D-85A6-A440-A2A4-6BE8238D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EED9667-564A-9D42-B035-C9F4643433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B782E-AFC9-E44D-BC30-747F09DD175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F5E64-4170-A048-B967-058F83A1D0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C2586-8877-EF4C-B528-8425113CEA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6ADF0-4FA1-534E-AE2E-0BA9A26A6007}"/>
              </a:ext>
            </a:extLst>
          </p:cNvPr>
          <p:cNvSpPr/>
          <p:nvPr userDrawn="1"/>
        </p:nvSpPr>
        <p:spPr>
          <a:xfrm>
            <a:off x="-12086" y="0"/>
            <a:ext cx="61115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8446BC8-C722-4C42-9BEF-1FAB515AD2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464" y="0"/>
            <a:ext cx="6092536" cy="6858000"/>
          </a:xfrm>
        </p:spPr>
        <p:txBody>
          <a:bodyPr/>
          <a:lstStyle/>
          <a:p>
            <a:r>
              <a:rPr lang="en-US" dirty="0"/>
              <a:t>Click to add picture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DB62A6C-FCD9-F348-BC39-AC4EDF3EDF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1965324"/>
            <a:ext cx="5249624" cy="4194175"/>
          </a:xfr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B36EC-AE6D-7B4C-9149-E278D2EE2F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F6D64-6CA8-4E46-8078-EB7559BEAD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C3E2-7AE8-8347-8C47-1414C00CC4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5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70340F-E15F-094C-A6B3-4AC19D9AE0BD}"/>
              </a:ext>
            </a:extLst>
          </p:cNvPr>
          <p:cNvSpPr/>
          <p:nvPr userDrawn="1"/>
        </p:nvSpPr>
        <p:spPr>
          <a:xfrm>
            <a:off x="6096000" y="0"/>
            <a:ext cx="610462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475157D-CDA2-4247-AABA-615B15AA6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18563" y="513149"/>
            <a:ext cx="5239164" cy="132374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800" b="1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Your Text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914A6D-8C2D-6F4D-8143-83856BA6F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8563" y="2269259"/>
            <a:ext cx="5239164" cy="3435350"/>
          </a:xfrm>
        </p:spPr>
        <p:txBody>
          <a:bodyPr lIns="0" tIns="0" rIns="0" bIns="0">
            <a:normAutofit/>
          </a:bodyPr>
          <a:lstStyle>
            <a:lvl1pPr marL="457200" marR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4pPr marL="1511300" indent="0">
              <a:buNone/>
              <a:defRPr/>
            </a:lvl4pPr>
          </a:lstStyle>
          <a:p>
            <a:pPr lvl="0"/>
            <a:r>
              <a:rPr lang="en-US" dirty="0"/>
              <a:t>Your Text Here</a:t>
            </a:r>
          </a:p>
          <a:p>
            <a:pPr lvl="0"/>
            <a:r>
              <a:rPr lang="en-US" dirty="0"/>
              <a:t>Your Text Here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Your Text Here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3359BAD-3CB8-FE46-BA80-2394B58F9C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64" y="0"/>
            <a:ext cx="6092536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C0AC7-FA26-BA47-B571-28CC5C5F3F7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B3EDE-4A11-5444-8ABD-68C908D7329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A02-8917-734C-9EA1-83C1D9E6EB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60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6EDDE9-0D4B-A044-A12C-1688B006ED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Google Shape;17;p4">
            <a:extLst>
              <a:ext uri="{FF2B5EF4-FFF2-40B4-BE49-F238E27FC236}">
                <a16:creationId xmlns:a16="http://schemas.microsoft.com/office/drawing/2014/main" id="{9E787EB5-1C41-A34E-8CF2-43A8EB83503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51487" y="556576"/>
            <a:ext cx="11449855" cy="760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CA" dirty="0"/>
              <a:t>Your Title Here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EB020-6420-494B-95DB-E9AD8CE0C60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E9E22-20D4-F140-900D-D0C411048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52ABC-BFE4-4D47-9151-B99D1850F3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0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C4BE29-637A-8249-853A-17D0176371B3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rgbClr val="27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7;p4">
            <a:extLst>
              <a:ext uri="{FF2B5EF4-FFF2-40B4-BE49-F238E27FC236}">
                <a16:creationId xmlns:a16="http://schemas.microsoft.com/office/drawing/2014/main" id="{7745FA55-A17E-1442-B82C-EB919EC7125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51487" y="556576"/>
            <a:ext cx="11449855" cy="7609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 b="1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CA" dirty="0"/>
              <a:t>Your Title Here</a:t>
            </a:r>
            <a:endParaRPr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5C67B29-3361-7044-B10F-1D2880365E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1965325"/>
            <a:ext cx="11410818" cy="41941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60203-9422-4A4A-83AE-9349F3600C5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31723-859E-6A40-B89A-CAD5E47EDE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3134F-C888-DF45-9DC4-837B891207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4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04BE0-5C54-8543-A526-3B18831952A1}"/>
              </a:ext>
            </a:extLst>
          </p:cNvPr>
          <p:cNvSpPr/>
          <p:nvPr userDrawn="1"/>
        </p:nvSpPr>
        <p:spPr>
          <a:xfrm>
            <a:off x="6096000" y="0"/>
            <a:ext cx="610462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CA2EC1B-7F3B-E243-B93A-7186975219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A4C0F9C-1D5F-D14A-89EC-85CD141784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95960" y="1579417"/>
            <a:ext cx="4178176" cy="387581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 sz="3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r>
              <a:rPr lang="en-US" dirty="0"/>
              <a:t>Your Text Goes Here</a:t>
            </a:r>
          </a:p>
          <a:p>
            <a:pPr lvl="0"/>
            <a:r>
              <a:rPr lang="en-US" dirty="0"/>
              <a:t>Your Text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15F37-35F6-DA4E-9480-0E302143DAF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362A8-AC39-A24B-A550-5B87DC517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9496-36B1-9A4E-9804-213B9A36F7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2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555AB-A659-BD40-978B-F47AA54B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1" y="365125"/>
            <a:ext cx="11410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CE43-AFF8-8A43-98D1-00F3E9F42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91" y="1825625"/>
            <a:ext cx="11413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81EAD-ACA1-FE47-A8A5-C7966E09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059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1535BD11-B08F-2E4E-8A2A-C0A6527C5A21}" type="datetime1">
              <a:rPr lang="en-CA" smtClean="0"/>
              <a:t>2023-07-18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6E2DD-2D19-1640-A6B3-94C55C6DD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35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2D2B5-C3DE-A045-A1E5-C92623BB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8009" y="6356350"/>
            <a:ext cx="297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1130C78-B4AB-6843-B818-B4CC8CBE3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8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6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2;p19">
            <a:extLst>
              <a:ext uri="{FF2B5EF4-FFF2-40B4-BE49-F238E27FC236}">
                <a16:creationId xmlns:a16="http://schemas.microsoft.com/office/drawing/2014/main" id="{E42305F9-6306-8F45-A805-8F56C6DFBF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F597C-96FF-B44A-9822-1524585B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PEOPLE FLEXIBLY USE DIFFERENT EXPLORATION STRATEGIES ACROSS LEARNING ENVIRONMENTS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CCB9A-4701-EBC2-E5A0-6F3DA6839786}"/>
              </a:ext>
            </a:extLst>
          </p:cNvPr>
          <p:cNvSpPr txBox="1"/>
          <p:nvPr/>
        </p:nvSpPr>
        <p:spPr>
          <a:xfrm>
            <a:off x="408629" y="5197151"/>
            <a:ext cx="4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T.D Ferguson, A. Fyshe, A. White, O.E. </a:t>
            </a:r>
            <a:r>
              <a:rPr lang="en-US" dirty="0" err="1"/>
              <a:t>Krigolson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80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EAE-3B5A-6892-3EAD-A7971F7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7B8C-AEEC-0493-5EDE-9077890D09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Reinforcement learning (value based)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Random</a:t>
            </a:r>
            <a:r>
              <a:rPr lang="en-US" dirty="0"/>
              <a:t> – Softmax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Directed</a:t>
            </a:r>
            <a:r>
              <a:rPr lang="en-US" dirty="0"/>
              <a:t> – Upper Confidence Bound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Hybrid</a:t>
            </a:r>
            <a:r>
              <a:rPr lang="en-US" dirty="0"/>
              <a:t> – Combined Softmax and Upper Confidence Bound</a:t>
            </a:r>
          </a:p>
          <a:p>
            <a:endParaRPr lang="en-US" dirty="0"/>
          </a:p>
          <a:p>
            <a:r>
              <a:rPr lang="en-US" dirty="0"/>
              <a:t>Bayesian Probability matching: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Thompson Sampling w/ Kalman Filter</a:t>
            </a:r>
          </a:p>
          <a:p>
            <a:endParaRPr lang="en-US" dirty="0"/>
          </a:p>
          <a:p>
            <a:r>
              <a:rPr lang="en-US" dirty="0"/>
              <a:t>Heuristic –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Win-Stay, Lose-Shift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D09F8-AD85-5529-4CF5-9049293DC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4D35D-48DA-C256-4495-773EAE30DD69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2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EAE-3B5A-6892-3EAD-A7971F7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7B8C-AEEC-0493-5EDE-9077890D09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Fit each model per task per participant using choice data (one-step ahead; Ahn et al., 2008)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Calculate pseudo R</a:t>
            </a:r>
            <a:r>
              <a:rPr lang="en-US" baseline="30000" dirty="0"/>
              <a:t>2</a:t>
            </a:r>
            <a:r>
              <a:rPr lang="en-US" dirty="0"/>
              <a:t> value (e.g., Ludwig et al., 2022)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D09F8-AD85-5529-4CF5-9049293DC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5911E-E244-3C4E-D63C-701A2A0E5D3C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4C691D-8764-344B-8F43-087D83284755}"/>
              </a:ext>
            </a:extLst>
          </p:cNvPr>
          <p:cNvGrpSpPr/>
          <p:nvPr/>
        </p:nvGrpSpPr>
        <p:grpSpPr>
          <a:xfrm>
            <a:off x="2863915" y="4724947"/>
            <a:ext cx="6851450" cy="1259849"/>
            <a:chOff x="2863915" y="4724947"/>
            <a:chExt cx="6851450" cy="12598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4D78B0-8426-26E1-21A5-FEF7E8780F3E}"/>
                    </a:ext>
                  </a:extLst>
                </p:cNvPr>
                <p:cNvSpPr txBox="1"/>
                <p:nvPr/>
              </p:nvSpPr>
              <p:spPr>
                <a:xfrm>
                  <a:off x="2863915" y="4724947"/>
                  <a:ext cx="5349221" cy="9094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=1−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𝐵𝐼𝐶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𝑛𝑜𝑛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𝑏𝑎𝑠𝑒𝑙𝑖𝑛𝑒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𝐵𝐼𝐶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𝑏𝑎𝑠𝑒𝑙𝑖𝑛𝑒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en-CA" sz="28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4D78B0-8426-26E1-21A5-FEF7E8780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3915" y="4724947"/>
                  <a:ext cx="5349221" cy="9094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E7D748-D93B-2D86-0883-C21ECCF5ECA2}"/>
                </a:ext>
              </a:extLst>
            </p:cNvPr>
            <p:cNvSpPr txBox="1"/>
            <p:nvPr/>
          </p:nvSpPr>
          <p:spPr>
            <a:xfrm>
              <a:off x="7802589" y="5338465"/>
              <a:ext cx="1912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Model that didn’t learn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7474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EAE-3B5A-6892-3EAD-A7971F7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Performance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7B8C-AEEC-0493-5EDE-9077890D09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Important: best fit models don’t always replicate behaviour (Palminteri et al., 2017; Wilson &amp; Collins, 2019)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Simulate participant behaviour by running the models through the tasks</a:t>
            </a:r>
          </a:p>
          <a:p>
            <a:endParaRPr lang="en-US" dirty="0"/>
          </a:p>
          <a:p>
            <a:r>
              <a:rPr lang="en-US" dirty="0"/>
              <a:t>Classified trials as explorations using the models</a:t>
            </a:r>
          </a:p>
          <a:p>
            <a:pPr lvl="1"/>
            <a:r>
              <a:rPr lang="en-US" dirty="0"/>
              <a:t>Note: WSLS – exploration is win-shift or lose-stay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D09F8-AD85-5529-4CF5-9049293DC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71880-80FB-7B3B-82F0-E21CB8A72B25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4F4F7B52-DFF8-AC5C-F08A-1ECDFE5B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6" y="1796148"/>
            <a:ext cx="5421601" cy="36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B70EC-87D9-3C49-A8FA-DD7B6889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(Volatile)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D1FA-F807-8B6C-3AAD-4DE0832B79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5D895-D3CB-1682-D737-675243A7BACB}"/>
              </a:ext>
            </a:extLst>
          </p:cNvPr>
          <p:cNvSpPr txBox="1"/>
          <p:nvPr/>
        </p:nvSpPr>
        <p:spPr>
          <a:xfrm>
            <a:off x="8828009" y="6141273"/>
            <a:ext cx="245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30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95% between subject CI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5EDCE6BF-F652-4A69-DD2A-9392977F7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31"/>
          <a:stretch/>
        </p:blipFill>
        <p:spPr>
          <a:xfrm>
            <a:off x="7511837" y="2139596"/>
            <a:ext cx="4336097" cy="350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83DE41-D108-3DB6-ADDB-09F08097CCEC}"/>
              </a:ext>
            </a:extLst>
          </p:cNvPr>
          <p:cNvSpPr txBox="1"/>
          <p:nvPr/>
        </p:nvSpPr>
        <p:spPr>
          <a:xfrm>
            <a:off x="5088964" y="2603259"/>
            <a:ext cx="7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20/30</a:t>
            </a:r>
            <a:endParaRPr lang="en-C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D6FF2-6076-D5CA-E76A-352F1C1FA173}"/>
              </a:ext>
            </a:extLst>
          </p:cNvPr>
          <p:cNvSpPr txBox="1"/>
          <p:nvPr/>
        </p:nvSpPr>
        <p:spPr>
          <a:xfrm>
            <a:off x="4322100" y="2700515"/>
            <a:ext cx="7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5/30</a:t>
            </a:r>
            <a:endParaRPr lang="en-C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C3D00-F17D-51B6-B32A-4DF01D81372D}"/>
              </a:ext>
            </a:extLst>
          </p:cNvPr>
          <p:cNvSpPr txBox="1"/>
          <p:nvPr/>
        </p:nvSpPr>
        <p:spPr>
          <a:xfrm>
            <a:off x="1813324" y="2610957"/>
            <a:ext cx="7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4/30</a:t>
            </a:r>
            <a:endParaRPr lang="en-C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DF9C2-35DC-761F-AFD1-8ED301A2E41E}"/>
              </a:ext>
            </a:extLst>
          </p:cNvPr>
          <p:cNvSpPr txBox="1"/>
          <p:nvPr/>
        </p:nvSpPr>
        <p:spPr>
          <a:xfrm>
            <a:off x="2588658" y="3219586"/>
            <a:ext cx="7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1/30</a:t>
            </a:r>
            <a:endParaRPr lang="en-C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563DD-4C39-0B42-FE4E-40F9356CF0B4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93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236E6E19-AD6F-25D8-73AC-59ED4EFE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3" y="1958077"/>
            <a:ext cx="5427027" cy="36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B70EC-87D9-3C49-A8FA-DD7B6889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(Stable)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D1FA-F807-8B6C-3AAD-4DE0832B79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9BB60F44-37BA-358B-8CCF-A2114A7C5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9" b="1161"/>
          <a:stretch/>
        </p:blipFill>
        <p:spPr>
          <a:xfrm>
            <a:off x="6662015" y="2350936"/>
            <a:ext cx="4170825" cy="3501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EE683E-2796-6CE6-7703-49A34A7F3069}"/>
              </a:ext>
            </a:extLst>
          </p:cNvPr>
          <p:cNvSpPr txBox="1"/>
          <p:nvPr/>
        </p:nvSpPr>
        <p:spPr>
          <a:xfrm>
            <a:off x="1359160" y="2392685"/>
            <a:ext cx="7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20/30</a:t>
            </a:r>
            <a:endParaRPr lang="en-C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0847F-E0E9-9710-47C6-21B133AA309D}"/>
              </a:ext>
            </a:extLst>
          </p:cNvPr>
          <p:cNvSpPr txBox="1"/>
          <p:nvPr/>
        </p:nvSpPr>
        <p:spPr>
          <a:xfrm>
            <a:off x="2976325" y="2577351"/>
            <a:ext cx="77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10/30</a:t>
            </a:r>
            <a:endParaRPr lang="en-C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88C55-381D-B878-DDFF-B12EECCEBDBD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DE18E-18C1-45BC-C2A5-75559ADEB7B0}"/>
              </a:ext>
            </a:extLst>
          </p:cNvPr>
          <p:cNvSpPr txBox="1"/>
          <p:nvPr/>
        </p:nvSpPr>
        <p:spPr>
          <a:xfrm>
            <a:off x="8828009" y="6141273"/>
            <a:ext cx="245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30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95% between subject CI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70EC-87D9-3C49-A8FA-DD7B6889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D1FA-F807-8B6C-3AAD-4DE0832B79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82619-2D0D-21A5-1AD3-3FC3BED10E59}"/>
              </a:ext>
            </a:extLst>
          </p:cNvPr>
          <p:cNvSpPr txBox="1"/>
          <p:nvPr/>
        </p:nvSpPr>
        <p:spPr>
          <a:xfrm>
            <a:off x="1723984" y="2265656"/>
            <a:ext cx="135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(28) = .45*</a:t>
            </a:r>
            <a:endParaRPr lang="en-CA" dirty="0"/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F15AF302-5FC2-A4B7-C66E-6147E7715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73"/>
          <a:stretch/>
        </p:blipFill>
        <p:spPr>
          <a:xfrm>
            <a:off x="297522" y="2587050"/>
            <a:ext cx="3556781" cy="336186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7AF136-E344-491F-B3B3-ADE922E4501A}"/>
              </a:ext>
            </a:extLst>
          </p:cNvPr>
          <p:cNvGrpSpPr/>
          <p:nvPr/>
        </p:nvGrpSpPr>
        <p:grpSpPr>
          <a:xfrm>
            <a:off x="4413184" y="2265656"/>
            <a:ext cx="3439451" cy="3683259"/>
            <a:chOff x="4413184" y="2265656"/>
            <a:chExt cx="3439451" cy="36832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B71A21-DC52-6FBF-9601-CB2A48727B90}"/>
                </a:ext>
              </a:extLst>
            </p:cNvPr>
            <p:cNvSpPr txBox="1"/>
            <p:nvPr/>
          </p:nvSpPr>
          <p:spPr>
            <a:xfrm>
              <a:off x="5626525" y="2265656"/>
              <a:ext cx="1550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</a:t>
              </a:r>
              <a:r>
                <a:rPr lang="en-US" dirty="0"/>
                <a:t>(28) = -.56**</a:t>
              </a:r>
              <a:endParaRPr lang="en-CA" dirty="0"/>
            </a:p>
          </p:txBody>
        </p:sp>
        <p:pic>
          <p:nvPicPr>
            <p:cNvPr id="11" name="Picture 10" descr="A graph of a function&#10;&#10;Description automatically generated">
              <a:extLst>
                <a:ext uri="{FF2B5EF4-FFF2-40B4-BE49-F238E27FC236}">
                  <a16:creationId xmlns:a16="http://schemas.microsoft.com/office/drawing/2014/main" id="{A3FCF630-14C6-E899-E7E5-24C518A90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27" r="33462"/>
            <a:stretch/>
          </p:blipFill>
          <p:spPr>
            <a:xfrm>
              <a:off x="4413184" y="2587050"/>
              <a:ext cx="3439451" cy="336186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159A7F-7E3D-F7DE-6F82-04912A9C821D}"/>
              </a:ext>
            </a:extLst>
          </p:cNvPr>
          <p:cNvGrpSpPr/>
          <p:nvPr/>
        </p:nvGrpSpPr>
        <p:grpSpPr>
          <a:xfrm>
            <a:off x="8051728" y="2265656"/>
            <a:ext cx="3556781" cy="3677821"/>
            <a:chOff x="8051728" y="2265656"/>
            <a:chExt cx="3556781" cy="36778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71A5DD-E0A5-FB39-525E-EC27D608B0C7}"/>
                </a:ext>
              </a:extLst>
            </p:cNvPr>
            <p:cNvSpPr txBox="1"/>
            <p:nvPr/>
          </p:nvSpPr>
          <p:spPr>
            <a:xfrm>
              <a:off x="9320302" y="2265656"/>
              <a:ext cx="1711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</a:t>
              </a:r>
              <a:r>
                <a:rPr lang="en-US" dirty="0"/>
                <a:t>(28) = -.88***</a:t>
              </a:r>
              <a:endParaRPr lang="en-CA" dirty="0"/>
            </a:p>
          </p:txBody>
        </p:sp>
        <p:pic>
          <p:nvPicPr>
            <p:cNvPr id="17" name="Picture 16" descr="A graph of a function&#10;&#10;Description automatically generated">
              <a:extLst>
                <a:ext uri="{FF2B5EF4-FFF2-40B4-BE49-F238E27FC236}">
                  <a16:creationId xmlns:a16="http://schemas.microsoft.com/office/drawing/2014/main" id="{EA56D07E-E8C4-4BE1-D35E-4BAC61A05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538" r="-364"/>
            <a:stretch/>
          </p:blipFill>
          <p:spPr>
            <a:xfrm>
              <a:off x="8051728" y="2581612"/>
              <a:ext cx="3556781" cy="33618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B6DFB8-AAFA-4132-EF30-C0641C5D54B9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DB237-D6BF-7FBC-A14A-A7C4C8457862}"/>
              </a:ext>
            </a:extLst>
          </p:cNvPr>
          <p:cNvSpPr txBox="1"/>
          <p:nvPr/>
        </p:nvSpPr>
        <p:spPr>
          <a:xfrm>
            <a:off x="8828009" y="6141273"/>
            <a:ext cx="245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30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95% between subject CI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5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792-EF6D-3CFB-85F8-03D54B8D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 - Strategies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B086-D7C2-5EE4-27DA-BDC979CFEE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562" y="1965325"/>
            <a:ext cx="11410818" cy="4194175"/>
          </a:xfrm>
        </p:spPr>
        <p:txBody>
          <a:bodyPr/>
          <a:lstStyle/>
          <a:p>
            <a:r>
              <a:rPr lang="en-US" dirty="0"/>
              <a:t>Volatility shifts how people explore</a:t>
            </a:r>
          </a:p>
          <a:p>
            <a:pPr lvl="1"/>
            <a:r>
              <a:rPr lang="en-US" dirty="0"/>
              <a:t>Expected vs Unexpected uncertainty differences; acetylcholine /norepinephrine </a:t>
            </a:r>
            <a:r>
              <a:rPr lang="en-US" dirty="0">
                <a:sym typeface="Wingdings" panose="05000000000000000000" pitchFamily="2" charset="2"/>
              </a:rPr>
              <a:t>(Yu &amp; Dayan, 2005)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Cognitive flexibility differences due to task (Kool &amp; </a:t>
            </a:r>
            <a:r>
              <a:rPr lang="en-US" dirty="0" err="1"/>
              <a:t>Botvinick</a:t>
            </a:r>
            <a:r>
              <a:rPr lang="en-US" dirty="0"/>
              <a:t>, 2018)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3FA6-3A88-7032-990A-0065B83853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B029F3-B388-C704-5AC1-CB90B0E36C3B}"/>
              </a:ext>
            </a:extLst>
          </p:cNvPr>
          <p:cNvGrpSpPr/>
          <p:nvPr/>
        </p:nvGrpSpPr>
        <p:grpSpPr>
          <a:xfrm>
            <a:off x="1844036" y="4090705"/>
            <a:ext cx="3240001" cy="2210719"/>
            <a:chOff x="1844036" y="4090705"/>
            <a:chExt cx="3240001" cy="2210719"/>
          </a:xfrm>
        </p:grpSpPr>
        <p:pic>
          <p:nvPicPr>
            <p:cNvPr id="9" name="Picture 8" descr="A diagram of different types of cells&#10;&#10;Description automatically generated">
              <a:extLst>
                <a:ext uri="{FF2B5EF4-FFF2-40B4-BE49-F238E27FC236}">
                  <a16:creationId xmlns:a16="http://schemas.microsoft.com/office/drawing/2014/main" id="{B0353E62-038A-1C83-6B58-FBE594B8A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036" y="4141424"/>
              <a:ext cx="3240001" cy="216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3D1633-5143-1F20-F22B-C742D0B3D660}"/>
                </a:ext>
              </a:extLst>
            </p:cNvPr>
            <p:cNvSpPr txBox="1"/>
            <p:nvPr/>
          </p:nvSpPr>
          <p:spPr>
            <a:xfrm>
              <a:off x="3025140" y="4090705"/>
              <a:ext cx="94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Volatile</a:t>
              </a:r>
              <a:endParaRPr lang="en-CA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8CC54D-CE13-56E1-8449-B9262620083B}"/>
              </a:ext>
            </a:extLst>
          </p:cNvPr>
          <p:cNvGrpSpPr/>
          <p:nvPr/>
        </p:nvGrpSpPr>
        <p:grpSpPr>
          <a:xfrm>
            <a:off x="6132605" y="4062412"/>
            <a:ext cx="3243243" cy="2239012"/>
            <a:chOff x="6132605" y="4062412"/>
            <a:chExt cx="3243243" cy="2239012"/>
          </a:xfrm>
        </p:grpSpPr>
        <p:pic>
          <p:nvPicPr>
            <p:cNvPr id="10" name="Picture 9" descr="A diagram of different types of objects&#10;&#10;Description automatically generated">
              <a:extLst>
                <a:ext uri="{FF2B5EF4-FFF2-40B4-BE49-F238E27FC236}">
                  <a16:creationId xmlns:a16="http://schemas.microsoft.com/office/drawing/2014/main" id="{7E303BB7-A8F9-A2DC-633B-CE72980A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2605" y="4141424"/>
              <a:ext cx="3243243" cy="21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9B981A-4C95-F18A-4DE4-ADF08AB74A06}"/>
                </a:ext>
              </a:extLst>
            </p:cNvPr>
            <p:cNvSpPr txBox="1"/>
            <p:nvPr/>
          </p:nvSpPr>
          <p:spPr>
            <a:xfrm>
              <a:off x="7432760" y="4062412"/>
              <a:ext cx="94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Stable</a:t>
              </a:r>
              <a:endParaRPr lang="en-CA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28FEB83-EC32-62BC-84C0-535497AE4606}"/>
              </a:ext>
            </a:extLst>
          </p:cNvPr>
          <p:cNvSpPr/>
          <p:nvPr/>
        </p:nvSpPr>
        <p:spPr>
          <a:xfrm>
            <a:off x="4198775" y="4926562"/>
            <a:ext cx="578498" cy="5038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4B958-D3C6-3F18-A456-17F2CA57DFC0}"/>
              </a:ext>
            </a:extLst>
          </p:cNvPr>
          <p:cNvSpPr/>
          <p:nvPr/>
        </p:nvSpPr>
        <p:spPr>
          <a:xfrm>
            <a:off x="6545164" y="4715146"/>
            <a:ext cx="499448" cy="5038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9E0F5-6217-9B3B-29A3-EE41F3E3DFF4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792-EF6D-3CFB-85F8-03D54B8D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 – Exploration Rate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B086-D7C2-5EE4-27DA-BDC979CFEE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562" y="1965325"/>
            <a:ext cx="11410818" cy="4194175"/>
          </a:xfrm>
        </p:spPr>
        <p:txBody>
          <a:bodyPr/>
          <a:lstStyle/>
          <a:p>
            <a:r>
              <a:rPr lang="en-US" dirty="0"/>
              <a:t>Exploration Rate was moderately correlated across tasks</a:t>
            </a:r>
          </a:p>
          <a:p>
            <a:pPr lvl="1"/>
            <a:r>
              <a:rPr lang="en-US" dirty="0"/>
              <a:t>Personality traits (i.e., risk taking, mind-wandering)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Hierarchical control of behaviour (i.e., </a:t>
            </a:r>
            <a:r>
              <a:rPr lang="en-US" dirty="0" err="1"/>
              <a:t>dACC</a:t>
            </a:r>
            <a:r>
              <a:rPr lang="en-US" dirty="0"/>
              <a:t>; Holroyd &amp; Yeung, 2012)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3FA6-3A88-7032-990A-0065B83853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5D19CF33-0A6D-0572-9452-177E2E5E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73"/>
          <a:stretch/>
        </p:blipFill>
        <p:spPr>
          <a:xfrm>
            <a:off x="3886817" y="3726807"/>
            <a:ext cx="3168295" cy="2994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1D05BA-62A0-E2E5-41CD-F3AC3FB12DC2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8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792-EF6D-3CFB-85F8-03D54B8D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B086-D7C2-5EE4-27DA-BDC979CFEE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562" y="1965325"/>
            <a:ext cx="11410818" cy="4194175"/>
          </a:xfrm>
        </p:spPr>
        <p:txBody>
          <a:bodyPr/>
          <a:lstStyle/>
          <a:p>
            <a:r>
              <a:rPr lang="en-US" dirty="0"/>
              <a:t>Features differed between the two tasks – what caused the strategy shift?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3FA6-3A88-7032-990A-0065B83853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FB24EB3-EB60-4030-43E3-939C58E97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97829"/>
              </p:ext>
            </p:extLst>
          </p:nvPr>
        </p:nvGraphicFramePr>
        <p:xfrm>
          <a:off x="5549534" y="2881685"/>
          <a:ext cx="4856277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8759">
                  <a:extLst>
                    <a:ext uri="{9D8B030D-6E8A-4147-A177-3AD203B41FA5}">
                      <a16:colId xmlns:a16="http://schemas.microsoft.com/office/drawing/2014/main" val="2788011976"/>
                    </a:ext>
                  </a:extLst>
                </a:gridCol>
                <a:gridCol w="1618759">
                  <a:extLst>
                    <a:ext uri="{9D8B030D-6E8A-4147-A177-3AD203B41FA5}">
                      <a16:colId xmlns:a16="http://schemas.microsoft.com/office/drawing/2014/main" val="2033843724"/>
                    </a:ext>
                  </a:extLst>
                </a:gridCol>
                <a:gridCol w="1618759">
                  <a:extLst>
                    <a:ext uri="{9D8B030D-6E8A-4147-A177-3AD203B41FA5}">
                      <a16:colId xmlns:a16="http://schemas.microsoft.com/office/drawing/2014/main" val="251015018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Factor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Bandit 1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Bandit 2</a:t>
                      </a:r>
                      <a:endParaRPr lang="en-CA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9687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Environment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Volatile</a:t>
                      </a:r>
                      <a:endParaRPr lang="en-CA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Stable</a:t>
                      </a:r>
                      <a:endParaRPr lang="en-CA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9368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Options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en-CA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en-CA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3059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Feedback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Continuous (points)</a:t>
                      </a:r>
                      <a:endParaRPr lang="en-CA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Binary (Win, Loss)</a:t>
                      </a:r>
                      <a:endParaRPr lang="en-CA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978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Length</a:t>
                      </a:r>
                      <a:endParaRPr lang="en-C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400 trials</a:t>
                      </a:r>
                      <a:endParaRPr lang="en-CA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 blocks of 20 trials</a:t>
                      </a:r>
                      <a:endParaRPr lang="en-CA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60768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CF47CCD-B17F-6C74-1F96-A9E53B3B933F}"/>
              </a:ext>
            </a:extLst>
          </p:cNvPr>
          <p:cNvGrpSpPr/>
          <p:nvPr/>
        </p:nvGrpSpPr>
        <p:grpSpPr>
          <a:xfrm>
            <a:off x="1417513" y="4772254"/>
            <a:ext cx="2393139" cy="1483567"/>
            <a:chOff x="351485" y="4516746"/>
            <a:chExt cx="2393139" cy="148356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82F517-800A-1AF5-44A6-9D866F7EC663}"/>
                </a:ext>
              </a:extLst>
            </p:cNvPr>
            <p:cNvSpPr/>
            <p:nvPr/>
          </p:nvSpPr>
          <p:spPr>
            <a:xfrm>
              <a:off x="351485" y="4516746"/>
              <a:ext cx="2393139" cy="148356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+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0FFE8F-574E-5BE1-9021-95A10EF074C0}"/>
                </a:ext>
              </a:extLst>
            </p:cNvPr>
            <p:cNvSpPr/>
            <p:nvPr/>
          </p:nvSpPr>
          <p:spPr>
            <a:xfrm>
              <a:off x="786978" y="5010539"/>
              <a:ext cx="518400" cy="5174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5A7923-A68D-D574-9184-64889D687CEB}"/>
                </a:ext>
              </a:extLst>
            </p:cNvPr>
            <p:cNvSpPr/>
            <p:nvPr/>
          </p:nvSpPr>
          <p:spPr>
            <a:xfrm>
              <a:off x="1740871" y="5010539"/>
              <a:ext cx="518400" cy="5174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Win</a:t>
              </a:r>
              <a:endParaRPr lang="en-CA" sz="16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40C1F2-26A7-3AD8-EE64-DAEF7B236AB3}"/>
              </a:ext>
            </a:extLst>
          </p:cNvPr>
          <p:cNvGrpSpPr/>
          <p:nvPr/>
        </p:nvGrpSpPr>
        <p:grpSpPr>
          <a:xfrm>
            <a:off x="1413154" y="2992536"/>
            <a:ext cx="2393139" cy="1483567"/>
            <a:chOff x="377193" y="2169730"/>
            <a:chExt cx="2393139" cy="148356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CED214F-7126-9CBB-171E-4D9235088BFD}"/>
                </a:ext>
              </a:extLst>
            </p:cNvPr>
            <p:cNvSpPr/>
            <p:nvPr/>
          </p:nvSpPr>
          <p:spPr>
            <a:xfrm>
              <a:off x="377193" y="2169730"/>
              <a:ext cx="2393139" cy="148356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8DBF64-6898-39BF-92BB-899759138248}"/>
                </a:ext>
              </a:extLst>
            </p:cNvPr>
            <p:cNvGrpSpPr/>
            <p:nvPr/>
          </p:nvGrpSpPr>
          <p:grpSpPr>
            <a:xfrm>
              <a:off x="1122879" y="2508602"/>
              <a:ext cx="897956" cy="900977"/>
              <a:chOff x="1014022" y="2570627"/>
              <a:chExt cx="897956" cy="90097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C5741A-8B83-5B64-FE29-6FF4D10DBD95}"/>
                  </a:ext>
                </a:extLst>
              </p:cNvPr>
              <p:cNvSpPr/>
              <p:nvPr/>
            </p:nvSpPr>
            <p:spPr>
              <a:xfrm>
                <a:off x="1014022" y="2570627"/>
                <a:ext cx="450883" cy="450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8C8727-0471-13EB-24C4-67A77DB2BF15}"/>
                  </a:ext>
                </a:extLst>
              </p:cNvPr>
              <p:cNvSpPr/>
              <p:nvPr/>
            </p:nvSpPr>
            <p:spPr>
              <a:xfrm>
                <a:off x="1015200" y="3021604"/>
                <a:ext cx="450883" cy="450000"/>
              </a:xfrm>
              <a:prstGeom prst="rect">
                <a:avLst/>
              </a:prstGeom>
              <a:solidFill>
                <a:srgbClr val="3B83F9"/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38F1903-FD71-D0A1-12A5-B474C8737226}"/>
                  </a:ext>
                </a:extLst>
              </p:cNvPr>
              <p:cNvSpPr/>
              <p:nvPr/>
            </p:nvSpPr>
            <p:spPr>
              <a:xfrm>
                <a:off x="1461095" y="2570627"/>
                <a:ext cx="450883" cy="45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52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F5C09E-AE93-4202-F5C2-6912E066723D}"/>
                  </a:ext>
                </a:extLst>
              </p:cNvPr>
              <p:cNvSpPr/>
              <p:nvPr/>
            </p:nvSpPr>
            <p:spPr>
              <a:xfrm>
                <a:off x="1460586" y="3021604"/>
                <a:ext cx="450883" cy="450000"/>
              </a:xfrm>
              <a:prstGeom prst="rect">
                <a:avLst/>
              </a:prstGeom>
              <a:solidFill>
                <a:srgbClr val="6CC24A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505C77D-486C-8E10-8B21-88261A1F8965}"/>
              </a:ext>
            </a:extLst>
          </p:cNvPr>
          <p:cNvSpPr/>
          <p:nvPr/>
        </p:nvSpPr>
        <p:spPr>
          <a:xfrm>
            <a:off x="5553893" y="4136064"/>
            <a:ext cx="4851918" cy="715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502EDB-8FB3-CBF4-18E3-259468C5C592}"/>
              </a:ext>
            </a:extLst>
          </p:cNvPr>
          <p:cNvSpPr/>
          <p:nvPr/>
        </p:nvSpPr>
        <p:spPr>
          <a:xfrm>
            <a:off x="5553893" y="4751147"/>
            <a:ext cx="4851918" cy="715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D83840-9955-072A-BD33-CD6BB8E53520}"/>
              </a:ext>
            </a:extLst>
          </p:cNvPr>
          <p:cNvSpPr/>
          <p:nvPr/>
        </p:nvSpPr>
        <p:spPr>
          <a:xfrm>
            <a:off x="5553893" y="5425544"/>
            <a:ext cx="4851918" cy="715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C2D496-719F-699F-F74D-D681D55778E8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ED21-8052-0664-1284-F3C0504A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5535-25E2-365C-324E-E70C8A00F0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Replication and extend - better control of confounds!</a:t>
            </a:r>
          </a:p>
          <a:p>
            <a:endParaRPr lang="en-US" dirty="0"/>
          </a:p>
          <a:p>
            <a:r>
              <a:rPr lang="en-US" dirty="0"/>
              <a:t>Collection of survey data and EEG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63A7D-CE77-0BFC-CE89-72764C9EC5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D4E5C5AE-769E-2BF0-5427-26BEB594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8" y="3808864"/>
            <a:ext cx="5744546" cy="2297818"/>
          </a:xfrm>
          <a:prstGeom prst="rect">
            <a:avLst/>
          </a:prstGeom>
        </p:spPr>
      </p:pic>
      <p:pic>
        <p:nvPicPr>
          <p:cNvPr id="10" name="Picture 9" descr="A diagram of different types of sunburns&#10;&#10;Description automatically generated">
            <a:extLst>
              <a:ext uri="{FF2B5EF4-FFF2-40B4-BE49-F238E27FC236}">
                <a16:creationId xmlns:a16="http://schemas.microsoft.com/office/drawing/2014/main" id="{4B6A4EB2-E68D-785C-3E79-A9899A752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71" r="34243" b="11225"/>
          <a:stretch/>
        </p:blipFill>
        <p:spPr>
          <a:xfrm>
            <a:off x="6365663" y="3718839"/>
            <a:ext cx="747633" cy="2477868"/>
          </a:xfrm>
          <a:prstGeom prst="rect">
            <a:avLst/>
          </a:prstGeom>
        </p:spPr>
      </p:pic>
      <p:pic>
        <p:nvPicPr>
          <p:cNvPr id="12" name="Picture 11" descr="A comparison of a heat map&#10;&#10;Description automatically generated">
            <a:extLst>
              <a:ext uri="{FF2B5EF4-FFF2-40B4-BE49-F238E27FC236}">
                <a16:creationId xmlns:a16="http://schemas.microsoft.com/office/drawing/2014/main" id="{ECD633ED-C05E-0268-9BE0-0CE42F904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3" r="7371"/>
          <a:stretch/>
        </p:blipFill>
        <p:spPr>
          <a:xfrm>
            <a:off x="7309239" y="3718839"/>
            <a:ext cx="4882761" cy="2288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570B42-0C03-1AF5-0443-56C2A22B2E34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Ferguson, Fyshe, White, in-prep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DD6BC9-FBC9-0342-9250-1E6B7D25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345E3-C12B-3346-9E83-7940613FD3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CCB8D-93C2-FC6F-96A3-3A59B49108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Exploration – when we choose options that aren’t the highest value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There are number of ways to operationalize </a:t>
            </a:r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exploration strategies, </a:t>
            </a:r>
            <a:r>
              <a:rPr lang="en-CA" dirty="0"/>
              <a:t>using </a:t>
            </a:r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computational models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2" name="Picture 2" descr="Silhouette Of A Man Thinking - Stick Man Thinking Cartoon Transparent PNG -  1335x1600 - Free Download on NicePNG">
            <a:extLst>
              <a:ext uri="{FF2B5EF4-FFF2-40B4-BE49-F238E27FC236}">
                <a16:creationId xmlns:a16="http://schemas.microsoft.com/office/drawing/2014/main" id="{E211A9E7-E17C-0878-370F-06714740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41" y="4639460"/>
            <a:ext cx="1260605" cy="21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7A705E7-178B-02B8-D65F-F0520E9627FD}"/>
              </a:ext>
            </a:extLst>
          </p:cNvPr>
          <p:cNvSpPr/>
          <p:nvPr/>
        </p:nvSpPr>
        <p:spPr>
          <a:xfrm>
            <a:off x="6076414" y="3485363"/>
            <a:ext cx="2201662" cy="115409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Explore?</a:t>
            </a:r>
          </a:p>
        </p:txBody>
      </p:sp>
    </p:spTree>
    <p:extLst>
      <p:ext uri="{BB962C8B-B14F-4D97-AF65-F5344CB8AC3E}">
        <p14:creationId xmlns:p14="http://schemas.microsoft.com/office/powerpoint/2010/main" val="23287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7B2BD-1787-00A7-7BF5-1AE9F237B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89" y="220501"/>
            <a:ext cx="5249624" cy="2149476"/>
          </a:xfrm>
        </p:spPr>
        <p:txBody>
          <a:bodyPr/>
          <a:lstStyle/>
          <a:p>
            <a:r>
              <a:rPr lang="en-US" sz="4400" dirty="0"/>
              <a:t>Funding and Collaborator Thanks!</a:t>
            </a:r>
            <a:endParaRPr lang="en-CA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B39C-81AA-0D8F-874B-E37C9A4D4A4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698DADEE-92F3-A5CF-A930-42E530DD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32" y="878097"/>
            <a:ext cx="2877318" cy="1030226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32B52F4-D0CA-0E4D-59F6-DD58493B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35" y="2235004"/>
            <a:ext cx="4233005" cy="1382400"/>
          </a:xfrm>
          <a:prstGeom prst="rect">
            <a:avLst/>
          </a:prstGeom>
        </p:spPr>
      </p:pic>
      <p:pic>
        <p:nvPicPr>
          <p:cNvPr id="10" name="Picture 9" descr="A red circle with white leaf in it&#10;&#10;Description automatically generated">
            <a:extLst>
              <a:ext uri="{FF2B5EF4-FFF2-40B4-BE49-F238E27FC236}">
                <a16:creationId xmlns:a16="http://schemas.microsoft.com/office/drawing/2014/main" id="{786B9A9E-D61C-CC8F-8856-241FE00F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491" y="3920463"/>
            <a:ext cx="3225600" cy="138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11213-22A1-86F9-871A-3D3486361361}"/>
              </a:ext>
            </a:extLst>
          </p:cNvPr>
          <p:cNvSpPr txBox="1"/>
          <p:nvPr/>
        </p:nvSpPr>
        <p:spPr>
          <a:xfrm>
            <a:off x="126433" y="4746838"/>
            <a:ext cx="175882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Alona Fyshe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UAlberta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F2685-9716-68DE-32DE-57FC6C4ED5EA}"/>
              </a:ext>
            </a:extLst>
          </p:cNvPr>
          <p:cNvSpPr txBox="1"/>
          <p:nvPr/>
        </p:nvSpPr>
        <p:spPr>
          <a:xfrm>
            <a:off x="1950097" y="4672764"/>
            <a:ext cx="175882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Adam White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UAlberta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75D5B3-FA23-BC7C-CB94-1EF6F0FA58AB}"/>
              </a:ext>
            </a:extLst>
          </p:cNvPr>
          <p:cNvSpPr txBox="1"/>
          <p:nvPr/>
        </p:nvSpPr>
        <p:spPr>
          <a:xfrm>
            <a:off x="3971701" y="4746838"/>
            <a:ext cx="193765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Olav </a:t>
            </a:r>
            <a:r>
              <a:rPr lang="en-US" dirty="0" err="1"/>
              <a:t>Krigolson</a:t>
            </a:r>
            <a:endParaRPr lang="en-US" dirty="0"/>
          </a:p>
          <a:p>
            <a:pPr algn="ctr"/>
            <a:r>
              <a:rPr lang="en-US" dirty="0"/>
              <a:t>(UVic)</a:t>
            </a:r>
            <a:endParaRPr lang="en-CA" dirty="0"/>
          </a:p>
        </p:txBody>
      </p:sp>
      <p:pic>
        <p:nvPicPr>
          <p:cNvPr id="1026" name="Picture 2" descr="Ensuring Full Literacy">
            <a:extLst>
              <a:ext uri="{FF2B5EF4-FFF2-40B4-BE49-F238E27FC236}">
                <a16:creationId xmlns:a16="http://schemas.microsoft.com/office/drawing/2014/main" id="{40DDC5E2-97A4-551E-99D3-ED5B10DC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0" y="2857287"/>
            <a:ext cx="1535849" cy="1627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life-long learning in artificial intelligence | Faculty of  Science">
            <a:extLst>
              <a:ext uri="{FF2B5EF4-FFF2-40B4-BE49-F238E27FC236}">
                <a16:creationId xmlns:a16="http://schemas.microsoft.com/office/drawing/2014/main" id="{F263DD9F-0218-131C-7DAE-EE60FA331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3"/>
          <a:stretch/>
        </p:blipFill>
        <p:spPr bwMode="auto">
          <a:xfrm>
            <a:off x="2100843" y="2879665"/>
            <a:ext cx="1637884" cy="16257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olation detrimental for humans wired to be social, B.C. neuroscientist  says | Vancouver Sun">
            <a:extLst>
              <a:ext uri="{FF2B5EF4-FFF2-40B4-BE49-F238E27FC236}">
                <a16:creationId xmlns:a16="http://schemas.microsoft.com/office/drawing/2014/main" id="{16B21636-A646-D611-ACDD-47BA12C54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3" r="12159"/>
          <a:stretch/>
        </p:blipFill>
        <p:spPr bwMode="auto">
          <a:xfrm>
            <a:off x="4163288" y="2858092"/>
            <a:ext cx="1554484" cy="1627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8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03CF-6E0B-D175-AD55-12FC2630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 Lot </a:t>
            </a:r>
            <a:br>
              <a:rPr lang="en-US" dirty="0"/>
            </a:br>
            <a:r>
              <a:rPr lang="en-US" dirty="0"/>
              <a:t>(additional figures)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14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7254-0441-909B-1814-500A4DBB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Fitting – Random Example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7F569-3C57-2F8B-1D08-E763DC4067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Fit two parameters</a:t>
                </a:r>
              </a:p>
              <a:p>
                <a:pPr lvl="1"/>
                <a:r>
                  <a:rPr lang="en-US" dirty="0"/>
                  <a:t>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 = controls how much model explores</a:t>
                </a:r>
              </a:p>
              <a:p>
                <a:pPr lvl="1"/>
                <a:r>
                  <a:rPr lang="en-US" dirty="0"/>
                  <a:t>Learning Rate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= controls how much to update value estimates</a:t>
                </a:r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7F569-3C57-2F8B-1D08-E763DC406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62" t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26D2D-3612-1476-9EC0-C50134D67C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649F33-DD75-8EAD-6C5E-8977DFCE4431}"/>
                  </a:ext>
                </a:extLst>
              </p:cNvPr>
              <p:cNvSpPr txBox="1"/>
              <p:nvPr/>
            </p:nvSpPr>
            <p:spPr>
              <a:xfrm>
                <a:off x="539815" y="4939235"/>
                <a:ext cx="4384918" cy="1058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649F33-DD75-8EAD-6C5E-8977DFCE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5" y="4939235"/>
                <a:ext cx="4384918" cy="1058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98A2FF0-8AE0-A72C-8B95-8D7CE033D74A}"/>
              </a:ext>
            </a:extLst>
          </p:cNvPr>
          <p:cNvSpPr txBox="1"/>
          <p:nvPr/>
        </p:nvSpPr>
        <p:spPr>
          <a:xfrm>
            <a:off x="6521173" y="5007042"/>
            <a:ext cx="5103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Choice Probability = take probability of individual arm, multiplied by temperature divided by the sum of all arms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7254-0441-909B-1814-500A4DBB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Fitting – Random Example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26D2D-3612-1476-9EC0-C50134D67C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B79C65-21FB-5CA6-4BCB-BDAC98B548AD}"/>
                  </a:ext>
                </a:extLst>
              </p:cNvPr>
              <p:cNvSpPr txBox="1"/>
              <p:nvPr/>
            </p:nvSpPr>
            <p:spPr>
              <a:xfrm>
                <a:off x="390525" y="3744917"/>
                <a:ext cx="4384918" cy="1058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B79C65-21FB-5CA6-4BCB-BDAC98B5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3744917"/>
                <a:ext cx="4384918" cy="1058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CCBD29-CA6D-0B16-0717-83FA1332ED5B}"/>
                  </a:ext>
                </a:extLst>
              </p:cNvPr>
              <p:cNvSpPr txBox="1"/>
              <p:nvPr/>
            </p:nvSpPr>
            <p:spPr>
              <a:xfrm>
                <a:off x="1378487" y="5256899"/>
                <a:ext cx="2408993" cy="514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CCBD29-CA6D-0B16-0717-83FA1332E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87" y="5256899"/>
                <a:ext cx="2408993" cy="514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E9792-DAF9-5493-2666-707DE0A8F1E1}"/>
                  </a:ext>
                </a:extLst>
              </p:cNvPr>
              <p:cNvSpPr txBox="1"/>
              <p:nvPr/>
            </p:nvSpPr>
            <p:spPr>
              <a:xfrm>
                <a:off x="885074" y="6158185"/>
                <a:ext cx="3843873" cy="514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E9792-DAF9-5493-2666-707DE0A8F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74" y="6158185"/>
                <a:ext cx="3843873" cy="514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82C6F9D-C095-466B-7855-7CA286082F18}"/>
              </a:ext>
            </a:extLst>
          </p:cNvPr>
          <p:cNvSpPr txBox="1"/>
          <p:nvPr/>
        </p:nvSpPr>
        <p:spPr>
          <a:xfrm>
            <a:off x="1775977" y="1744262"/>
            <a:ext cx="206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Equations</a:t>
            </a:r>
            <a:endParaRPr lang="en-CA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25E27-26D9-83AF-80F2-199BF4581AB2}"/>
              </a:ext>
            </a:extLst>
          </p:cNvPr>
          <p:cNvSpPr txBox="1"/>
          <p:nvPr/>
        </p:nvSpPr>
        <p:spPr>
          <a:xfrm>
            <a:off x="7402762" y="1660219"/>
            <a:ext cx="274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Plain English</a:t>
            </a:r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843D3-3443-4463-37BA-81C97A09804A}"/>
              </a:ext>
            </a:extLst>
          </p:cNvPr>
          <p:cNvSpPr txBox="1"/>
          <p:nvPr/>
        </p:nvSpPr>
        <p:spPr>
          <a:xfrm>
            <a:off x="6096000" y="5376363"/>
            <a:ext cx="57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Delta = Difference between  Reward and Reward Estimate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CE92F-EA19-E181-1D34-A26FCA7E445D}"/>
              </a:ext>
            </a:extLst>
          </p:cNvPr>
          <p:cNvSpPr txBox="1"/>
          <p:nvPr/>
        </p:nvSpPr>
        <p:spPr>
          <a:xfrm>
            <a:off x="6076414" y="6257384"/>
            <a:ext cx="53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Update Reward Estimate using Learning Rate and delta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7B0BE-7562-B838-F1D5-448DC363BFA1}"/>
              </a:ext>
            </a:extLst>
          </p:cNvPr>
          <p:cNvSpPr txBox="1"/>
          <p:nvPr/>
        </p:nvSpPr>
        <p:spPr>
          <a:xfrm>
            <a:off x="6371883" y="3812724"/>
            <a:ext cx="5103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Choice Probability = take probability of individual arm, multiplied by temperature divided by the sum of all arms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228EA2-7968-4BA8-1921-B7AEAFCB1AC7}"/>
                  </a:ext>
                </a:extLst>
              </p:cNvPr>
              <p:cNvSpPr txBox="1"/>
              <p:nvPr/>
            </p:nvSpPr>
            <p:spPr>
              <a:xfrm>
                <a:off x="351487" y="2434352"/>
                <a:ext cx="51038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Temperature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 = how much model explores</a:t>
                </a:r>
              </a:p>
              <a:p>
                <a:r>
                  <a:rPr lang="en-US" dirty="0"/>
                  <a:t>Learning Rate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= update value estimates</a:t>
                </a:r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228EA2-7968-4BA8-1921-B7AEAFCB1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87" y="2434352"/>
                <a:ext cx="5103845" cy="646331"/>
              </a:xfrm>
              <a:prstGeom prst="rect">
                <a:avLst/>
              </a:prstGeom>
              <a:blipFill>
                <a:blip r:embed="rId5"/>
                <a:stretch>
                  <a:fillRect l="-1075" t="-4717" b="-141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E122-201E-813E-E61E-5CD2F28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D5AE-3502-7CD8-5C7F-3C70350EEE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  <a:p>
            <a:pPr lvl="1"/>
            <a:r>
              <a:rPr lang="en-US" dirty="0"/>
              <a:t>Version 1 – used an </a:t>
            </a:r>
            <a:r>
              <a:rPr lang="en-US" dirty="0" err="1"/>
              <a:t>eGreedy</a:t>
            </a:r>
            <a:r>
              <a:rPr lang="en-US" dirty="0"/>
              <a:t> action selection</a:t>
            </a:r>
          </a:p>
          <a:p>
            <a:pPr lvl="1"/>
            <a:r>
              <a:rPr lang="en-US" dirty="0"/>
              <a:t>Version 2 – used a Softmax action selection</a:t>
            </a:r>
          </a:p>
          <a:p>
            <a:endParaRPr lang="en-US" dirty="0"/>
          </a:p>
          <a:p>
            <a:r>
              <a:rPr lang="en-US" dirty="0"/>
              <a:t>Directed – Used an Upper Confidence bound action Selection</a:t>
            </a:r>
          </a:p>
          <a:p>
            <a:endParaRPr lang="en-US" dirty="0"/>
          </a:p>
          <a:p>
            <a:r>
              <a:rPr lang="en-US" dirty="0"/>
              <a:t>Hybrid – Combined Softmax with Upper Confidence Bound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7CE30-9C18-6EC8-700F-99422513F1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49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E122-201E-813E-E61E-5CD2F28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D5AE-3502-7CD8-5C7F-3C70350EEE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Action Preference – Used a Gradient action selection</a:t>
            </a:r>
          </a:p>
          <a:p>
            <a:endParaRPr lang="en-US" dirty="0"/>
          </a:p>
          <a:p>
            <a:r>
              <a:rPr lang="en-US" dirty="0"/>
              <a:t>WSLS – Heuristic to stay following wins, switch following loses</a:t>
            </a:r>
          </a:p>
          <a:p>
            <a:endParaRPr lang="en-US" dirty="0"/>
          </a:p>
          <a:p>
            <a:r>
              <a:rPr lang="en-US" dirty="0"/>
              <a:t>Bayes-PM – Thompson Sampling action selection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7CE30-9C18-6EC8-700F-99422513F1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31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8EAE-3B5A-6892-3EAD-A7971F7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7B8C-AEEC-0493-5EDE-9077890D09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All models could have their parameters recovered effectively </a:t>
            </a:r>
          </a:p>
          <a:p>
            <a:endParaRPr lang="en-US" dirty="0"/>
          </a:p>
          <a:p>
            <a:r>
              <a:rPr lang="en-US" dirty="0"/>
              <a:t>All models could replicate behaviour in a test-bed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D09F8-AD85-5529-4CF5-9049293DC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1B2CD3-0471-855E-B341-013EE4F7D6E4}"/>
              </a:ext>
            </a:extLst>
          </p:cNvPr>
          <p:cNvGrpSpPr/>
          <p:nvPr/>
        </p:nvGrpSpPr>
        <p:grpSpPr>
          <a:xfrm>
            <a:off x="351487" y="3751343"/>
            <a:ext cx="7989774" cy="2269056"/>
            <a:chOff x="351487" y="3751343"/>
            <a:chExt cx="7989774" cy="2269056"/>
          </a:xfrm>
        </p:grpSpPr>
        <p:pic>
          <p:nvPicPr>
            <p:cNvPr id="9" name="Picture 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0B0362ED-7086-3084-7212-433654C13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657" b="57143"/>
            <a:stretch/>
          </p:blipFill>
          <p:spPr>
            <a:xfrm>
              <a:off x="351487" y="3751343"/>
              <a:ext cx="7989774" cy="22690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83A34A-CCEA-022F-93A2-24239A5F4F1E}"/>
                </a:ext>
              </a:extLst>
            </p:cNvPr>
            <p:cNvSpPr txBox="1"/>
            <p:nvPr/>
          </p:nvSpPr>
          <p:spPr>
            <a:xfrm>
              <a:off x="2300302" y="3756609"/>
              <a:ext cx="10636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2B6C31-968A-29CD-7673-BE3829B75AEC}"/>
                </a:ext>
              </a:extLst>
            </p:cNvPr>
            <p:cNvSpPr txBox="1"/>
            <p:nvPr/>
          </p:nvSpPr>
          <p:spPr>
            <a:xfrm>
              <a:off x="6166286" y="3770650"/>
              <a:ext cx="10636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00F11-3D8D-AE50-9AB9-BD22DF4D43B5}"/>
              </a:ext>
            </a:extLst>
          </p:cNvPr>
          <p:cNvGrpSpPr/>
          <p:nvPr/>
        </p:nvGrpSpPr>
        <p:grpSpPr>
          <a:xfrm>
            <a:off x="8215715" y="3612242"/>
            <a:ext cx="3711174" cy="2547257"/>
            <a:chOff x="7965040" y="3612243"/>
            <a:chExt cx="3711174" cy="2547257"/>
          </a:xfrm>
        </p:grpSpPr>
        <p:pic>
          <p:nvPicPr>
            <p:cNvPr id="7" name="Picture 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E385F23D-D592-BD1D-87C7-291DC9F44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308" r="45021" b="51106"/>
            <a:stretch/>
          </p:blipFill>
          <p:spPr>
            <a:xfrm>
              <a:off x="7965040" y="3612243"/>
              <a:ext cx="3711174" cy="25472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B8F67-81C3-8162-5AC2-C08C148CD728}"/>
                </a:ext>
              </a:extLst>
            </p:cNvPr>
            <p:cNvSpPr txBox="1"/>
            <p:nvPr/>
          </p:nvSpPr>
          <p:spPr>
            <a:xfrm>
              <a:off x="8864083" y="5341303"/>
              <a:ext cx="10636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2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4C6F-7727-F185-9DBC-1D910F08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Overlap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6A9D7-BBE5-A723-5471-CBA7452AEE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C64E2B-997E-C77C-85C2-67409A8BD508}"/>
              </a:ext>
            </a:extLst>
          </p:cNvPr>
          <p:cNvGrpSpPr/>
          <p:nvPr/>
        </p:nvGrpSpPr>
        <p:grpSpPr>
          <a:xfrm>
            <a:off x="225775" y="1726597"/>
            <a:ext cx="4945998" cy="5051225"/>
            <a:chOff x="225775" y="1726597"/>
            <a:chExt cx="4945998" cy="505122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7D8925-8C4F-9D63-4286-225080EF6443}"/>
                </a:ext>
              </a:extLst>
            </p:cNvPr>
            <p:cNvGrpSpPr/>
            <p:nvPr/>
          </p:nvGrpSpPr>
          <p:grpSpPr>
            <a:xfrm>
              <a:off x="225775" y="1726597"/>
              <a:ext cx="4945998" cy="4272995"/>
              <a:chOff x="225775" y="1726597"/>
              <a:chExt cx="4945998" cy="427299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E01DEF7-B98F-8954-1404-2EE58266C6FE}"/>
                  </a:ext>
                </a:extLst>
              </p:cNvPr>
              <p:cNvGrpSpPr/>
              <p:nvPr/>
            </p:nvGrpSpPr>
            <p:grpSpPr>
              <a:xfrm>
                <a:off x="225775" y="2158192"/>
                <a:ext cx="4945998" cy="3841400"/>
                <a:chOff x="73727" y="2139324"/>
                <a:chExt cx="4945998" cy="3841400"/>
              </a:xfrm>
            </p:grpSpPr>
            <p:pic>
              <p:nvPicPr>
                <p:cNvPr id="8" name="Picture 7" descr="A chart with numbers and symbols&#10;&#10;Description automatically generated">
                  <a:extLst>
                    <a:ext uri="{FF2B5EF4-FFF2-40B4-BE49-F238E27FC236}">
                      <a16:creationId xmlns:a16="http://schemas.microsoft.com/office/drawing/2014/main" id="{0498071C-6C72-BBEE-5D6E-FDF3153C7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403" b="8816"/>
                <a:stretch/>
              </p:blipFill>
              <p:spPr>
                <a:xfrm>
                  <a:off x="1371601" y="2139324"/>
                  <a:ext cx="3648124" cy="384140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141906C-7ABF-A278-84D5-EB315511E121}"/>
                    </a:ext>
                  </a:extLst>
                </p:cNvPr>
                <p:cNvSpPr txBox="1"/>
                <p:nvPr/>
              </p:nvSpPr>
              <p:spPr>
                <a:xfrm>
                  <a:off x="73727" y="2400584"/>
                  <a:ext cx="14649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Random - </a:t>
                  </a:r>
                  <a:r>
                    <a:rPr lang="en-US" sz="1200" dirty="0" err="1"/>
                    <a:t>eGreedy</a:t>
                  </a:r>
                  <a:endParaRPr lang="en-CA" sz="1200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2622EF-3B31-C0CD-9326-75C7FD7EABA3}"/>
                    </a:ext>
                  </a:extLst>
                </p:cNvPr>
                <p:cNvSpPr txBox="1"/>
                <p:nvPr/>
              </p:nvSpPr>
              <p:spPr>
                <a:xfrm>
                  <a:off x="73727" y="2954883"/>
                  <a:ext cx="13641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Random - Softmax</a:t>
                  </a:r>
                  <a:endParaRPr lang="en-CA" sz="120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ADD2D8-6BC9-32B1-3DE1-5C237C3C9F47}"/>
                    </a:ext>
                  </a:extLst>
                </p:cNvPr>
                <p:cNvSpPr txBox="1"/>
                <p:nvPr/>
              </p:nvSpPr>
              <p:spPr>
                <a:xfrm>
                  <a:off x="617657" y="4084184"/>
                  <a:ext cx="7464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Directed</a:t>
                  </a:r>
                  <a:endParaRPr lang="en-CA" sz="1200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327AE7-2B65-464B-D59C-282B0E28E344}"/>
                    </a:ext>
                  </a:extLst>
                </p:cNvPr>
                <p:cNvSpPr txBox="1"/>
                <p:nvPr/>
              </p:nvSpPr>
              <p:spPr>
                <a:xfrm>
                  <a:off x="802432" y="3503645"/>
                  <a:ext cx="5691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WSLS</a:t>
                  </a:r>
                  <a:endParaRPr lang="en-CA" sz="12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61D838-77E2-0A87-9E91-DD1A038741A6}"/>
                    </a:ext>
                  </a:extLst>
                </p:cNvPr>
                <p:cNvSpPr txBox="1"/>
                <p:nvPr/>
              </p:nvSpPr>
              <p:spPr>
                <a:xfrm>
                  <a:off x="139959" y="4497065"/>
                  <a:ext cx="13249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Action Preference</a:t>
                  </a:r>
                  <a:endParaRPr lang="en-CA" sz="12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889F71-594E-0CD5-AD13-0E8D251A7A3F}"/>
                    </a:ext>
                  </a:extLst>
                </p:cNvPr>
                <p:cNvSpPr txBox="1"/>
                <p:nvPr/>
              </p:nvSpPr>
              <p:spPr>
                <a:xfrm>
                  <a:off x="550505" y="4976715"/>
                  <a:ext cx="9097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Bayes - PM</a:t>
                  </a:r>
                  <a:endParaRPr lang="en-CA" sz="12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9FE8D9E-6943-C0B1-1F23-E9989173CE9F}"/>
                    </a:ext>
                  </a:extLst>
                </p:cNvPr>
                <p:cNvSpPr txBox="1"/>
                <p:nvPr/>
              </p:nvSpPr>
              <p:spPr>
                <a:xfrm>
                  <a:off x="685305" y="5525477"/>
                  <a:ext cx="6788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Hybrid</a:t>
                  </a:r>
                  <a:endParaRPr lang="en-CA" sz="1200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A6C3FB-4559-E227-D27D-FEAEA7C249F0}"/>
                  </a:ext>
                </a:extLst>
              </p:cNvPr>
              <p:cNvSpPr txBox="1"/>
              <p:nvPr/>
            </p:nvSpPr>
            <p:spPr>
              <a:xfrm>
                <a:off x="2773878" y="1726597"/>
                <a:ext cx="1147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Volatile</a:t>
                </a:r>
                <a:endParaRPr lang="en-CA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CB17C0-52E3-35DF-B58E-46789FAB012E}"/>
                </a:ext>
              </a:extLst>
            </p:cNvPr>
            <p:cNvSpPr txBox="1"/>
            <p:nvPr/>
          </p:nvSpPr>
          <p:spPr>
            <a:xfrm rot="16200000">
              <a:off x="1369275" y="6070591"/>
              <a:ext cx="772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</a:t>
              </a:r>
              <a:r>
                <a:rPr lang="en-US" sz="1200" dirty="0" err="1"/>
                <a:t>eGreedy</a:t>
              </a:r>
              <a:endParaRPr lang="en-CA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BBD58F-A6C7-B090-EB6D-251435FDF815}"/>
                </a:ext>
              </a:extLst>
            </p:cNvPr>
            <p:cNvSpPr txBox="1"/>
            <p:nvPr/>
          </p:nvSpPr>
          <p:spPr>
            <a:xfrm rot="16200000">
              <a:off x="1962943" y="6070590"/>
              <a:ext cx="772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Softmax</a:t>
              </a:r>
              <a:endParaRPr lang="en-CA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B268E4-83E6-9455-2343-A0415A11EC7A}"/>
                </a:ext>
              </a:extLst>
            </p:cNvPr>
            <p:cNvSpPr txBox="1"/>
            <p:nvPr/>
          </p:nvSpPr>
          <p:spPr>
            <a:xfrm rot="16200000">
              <a:off x="2561203" y="6150689"/>
              <a:ext cx="581933" cy="27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WSLS</a:t>
              </a:r>
              <a:endParaRPr lang="en-CA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DD8990-C6E2-1777-B982-E431CDDC7597}"/>
                </a:ext>
              </a:extLst>
            </p:cNvPr>
            <p:cNvSpPr txBox="1"/>
            <p:nvPr/>
          </p:nvSpPr>
          <p:spPr>
            <a:xfrm rot="16200000">
              <a:off x="2963218" y="6169617"/>
              <a:ext cx="77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Directed</a:t>
              </a:r>
              <a:endParaRPr lang="en-CA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C94E1B-6B97-D95A-C488-1BDB2CEEC06E}"/>
                </a:ext>
              </a:extLst>
            </p:cNvPr>
            <p:cNvSpPr txBox="1"/>
            <p:nvPr/>
          </p:nvSpPr>
          <p:spPr>
            <a:xfrm rot="16200000">
              <a:off x="3353156" y="6036883"/>
              <a:ext cx="977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Action Preference</a:t>
              </a:r>
              <a:endParaRPr lang="en-CA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071349-0737-6DC3-AAA2-1CB671FFBC8F}"/>
                </a:ext>
              </a:extLst>
            </p:cNvPr>
            <p:cNvSpPr txBox="1"/>
            <p:nvPr/>
          </p:nvSpPr>
          <p:spPr>
            <a:xfrm rot="16200000">
              <a:off x="3890226" y="6150689"/>
              <a:ext cx="977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Bayes - PM</a:t>
              </a:r>
              <a:endParaRPr lang="en-CA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6DBFA4-3ADD-1FBA-CD98-2E727E1E0813}"/>
                </a:ext>
              </a:extLst>
            </p:cNvPr>
            <p:cNvSpPr txBox="1"/>
            <p:nvPr/>
          </p:nvSpPr>
          <p:spPr>
            <a:xfrm rot="16200000">
              <a:off x="4579051" y="6189181"/>
              <a:ext cx="626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Hybrid</a:t>
              </a:r>
              <a:endParaRPr lang="en-CA" sz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3F3466-02F3-DBBA-FA8E-327E157E4A76}"/>
              </a:ext>
            </a:extLst>
          </p:cNvPr>
          <p:cNvGrpSpPr/>
          <p:nvPr/>
        </p:nvGrpSpPr>
        <p:grpSpPr>
          <a:xfrm>
            <a:off x="6096000" y="1726597"/>
            <a:ext cx="5032063" cy="5025436"/>
            <a:chOff x="6096000" y="1726597"/>
            <a:chExt cx="5032063" cy="50254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B1CC88-D1BA-190C-3B62-747C7235A4DC}"/>
                </a:ext>
              </a:extLst>
            </p:cNvPr>
            <p:cNvGrpSpPr/>
            <p:nvPr/>
          </p:nvGrpSpPr>
          <p:grpSpPr>
            <a:xfrm>
              <a:off x="6096000" y="1726597"/>
              <a:ext cx="5032063" cy="4272995"/>
              <a:chOff x="6096000" y="1726597"/>
              <a:chExt cx="5032063" cy="427299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BC462EE-2E52-705E-4B78-1B52015EA459}"/>
                  </a:ext>
                </a:extLst>
              </p:cNvPr>
              <p:cNvGrpSpPr/>
              <p:nvPr/>
            </p:nvGrpSpPr>
            <p:grpSpPr>
              <a:xfrm>
                <a:off x="6096000" y="2158392"/>
                <a:ext cx="5032063" cy="3841200"/>
                <a:chOff x="5788336" y="1961276"/>
                <a:chExt cx="5032063" cy="3841200"/>
              </a:xfrm>
            </p:grpSpPr>
            <p:pic>
              <p:nvPicPr>
                <p:cNvPr id="11" name="Picture 10" descr="A chart with numbers and symbols&#10;&#10;Description automatically generated">
                  <a:extLst>
                    <a:ext uri="{FF2B5EF4-FFF2-40B4-BE49-F238E27FC236}">
                      <a16:creationId xmlns:a16="http://schemas.microsoft.com/office/drawing/2014/main" id="{A726A48F-1FCE-CB11-8376-8F94861ED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699" b="8248"/>
                <a:stretch/>
              </p:blipFill>
              <p:spPr>
                <a:xfrm>
                  <a:off x="7165504" y="1961276"/>
                  <a:ext cx="3654895" cy="38412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97A34D-5BEA-F1EA-EBA6-9446F50B29A5}"/>
                    </a:ext>
                  </a:extLst>
                </p:cNvPr>
                <p:cNvSpPr txBox="1"/>
                <p:nvPr/>
              </p:nvSpPr>
              <p:spPr>
                <a:xfrm>
                  <a:off x="5788336" y="2222336"/>
                  <a:ext cx="14649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Random - </a:t>
                  </a:r>
                  <a:r>
                    <a:rPr lang="en-US" sz="1200" dirty="0" err="1"/>
                    <a:t>eGreedy</a:t>
                  </a:r>
                  <a:endParaRPr lang="en-CA" sz="12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AA2B06-3E58-80EA-0EAC-9DCA28B6B6B8}"/>
                    </a:ext>
                  </a:extLst>
                </p:cNvPr>
                <p:cNvSpPr txBox="1"/>
                <p:nvPr/>
              </p:nvSpPr>
              <p:spPr>
                <a:xfrm>
                  <a:off x="5788336" y="2776635"/>
                  <a:ext cx="13641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Random - Softmax</a:t>
                  </a:r>
                  <a:endParaRPr lang="en-CA" sz="12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BE132F-938C-651E-9087-45FA8D484E13}"/>
                    </a:ext>
                  </a:extLst>
                </p:cNvPr>
                <p:cNvSpPr txBox="1"/>
                <p:nvPr/>
              </p:nvSpPr>
              <p:spPr>
                <a:xfrm>
                  <a:off x="6366090" y="3290405"/>
                  <a:ext cx="7464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Directed</a:t>
                  </a:r>
                  <a:endParaRPr lang="en-CA" sz="12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454C00C-BB6B-D7CC-55A5-3870820A5A0C}"/>
                    </a:ext>
                  </a:extLst>
                </p:cNvPr>
                <p:cNvSpPr txBox="1"/>
                <p:nvPr/>
              </p:nvSpPr>
              <p:spPr>
                <a:xfrm>
                  <a:off x="6509546" y="3801993"/>
                  <a:ext cx="5691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WSLS</a:t>
                  </a:r>
                  <a:endParaRPr lang="en-CA" sz="12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1B42ED-8CE5-A0A5-A8EE-ED3D48A322E1}"/>
                    </a:ext>
                  </a:extLst>
                </p:cNvPr>
                <p:cNvSpPr txBox="1"/>
                <p:nvPr/>
              </p:nvSpPr>
              <p:spPr>
                <a:xfrm>
                  <a:off x="5854568" y="4318817"/>
                  <a:ext cx="13249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Action Preference</a:t>
                  </a:r>
                  <a:endParaRPr lang="en-CA" sz="12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342AD0-DE09-C63C-5D69-60B73AF4E863}"/>
                    </a:ext>
                  </a:extLst>
                </p:cNvPr>
                <p:cNvSpPr txBox="1"/>
                <p:nvPr/>
              </p:nvSpPr>
              <p:spPr>
                <a:xfrm>
                  <a:off x="6265114" y="4798467"/>
                  <a:ext cx="9097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Bayes - PM</a:t>
                  </a:r>
                  <a:endParaRPr lang="en-CA" sz="12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CE32D9-E621-2FD4-A62E-F1ADDDDD1F06}"/>
                    </a:ext>
                  </a:extLst>
                </p:cNvPr>
                <p:cNvSpPr txBox="1"/>
                <p:nvPr/>
              </p:nvSpPr>
              <p:spPr>
                <a:xfrm>
                  <a:off x="6399914" y="5347229"/>
                  <a:ext cx="6788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Hybrid</a:t>
                  </a:r>
                  <a:endParaRPr lang="en-CA" sz="1200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0C666A-564D-F4F8-83BF-8FA3B293C988}"/>
                  </a:ext>
                </a:extLst>
              </p:cNvPr>
              <p:cNvSpPr txBox="1"/>
              <p:nvPr/>
            </p:nvSpPr>
            <p:spPr>
              <a:xfrm>
                <a:off x="8844289" y="1726597"/>
                <a:ext cx="1147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Stable</a:t>
                </a:r>
                <a:endParaRPr lang="en-CA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3A226B-4E90-C3B0-AEB5-201D096BE926}"/>
                </a:ext>
              </a:extLst>
            </p:cNvPr>
            <p:cNvSpPr txBox="1"/>
            <p:nvPr/>
          </p:nvSpPr>
          <p:spPr>
            <a:xfrm rot="16200000">
              <a:off x="7391605" y="6044802"/>
              <a:ext cx="772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</a:t>
              </a:r>
              <a:r>
                <a:rPr lang="en-US" sz="1200" dirty="0" err="1"/>
                <a:t>eGreedy</a:t>
              </a:r>
              <a:endParaRPr lang="en-CA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076BC5-631F-7020-6B03-0F7B10D342AE}"/>
                </a:ext>
              </a:extLst>
            </p:cNvPr>
            <p:cNvSpPr txBox="1"/>
            <p:nvPr/>
          </p:nvSpPr>
          <p:spPr>
            <a:xfrm rot="16200000">
              <a:off x="7985273" y="6044801"/>
              <a:ext cx="772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Softmax</a:t>
              </a:r>
              <a:endParaRPr lang="en-CA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D50EC9-E590-9A6E-DE7C-5E2F2AA2CEBE}"/>
                </a:ext>
              </a:extLst>
            </p:cNvPr>
            <p:cNvSpPr txBox="1"/>
            <p:nvPr/>
          </p:nvSpPr>
          <p:spPr>
            <a:xfrm rot="16200000">
              <a:off x="8583533" y="6124900"/>
              <a:ext cx="581933" cy="27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WSLS</a:t>
              </a:r>
              <a:endParaRPr lang="en-CA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972F97-7A92-04E1-65F2-9E434F47C419}"/>
                </a:ext>
              </a:extLst>
            </p:cNvPr>
            <p:cNvSpPr txBox="1"/>
            <p:nvPr/>
          </p:nvSpPr>
          <p:spPr>
            <a:xfrm rot="16200000">
              <a:off x="8985548" y="6143828"/>
              <a:ext cx="77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Directed</a:t>
              </a:r>
              <a:endParaRPr lang="en-CA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5E5561-77B7-5B45-3192-60EC67B0EEA9}"/>
                </a:ext>
              </a:extLst>
            </p:cNvPr>
            <p:cNvSpPr txBox="1"/>
            <p:nvPr/>
          </p:nvSpPr>
          <p:spPr>
            <a:xfrm rot="16200000">
              <a:off x="9375486" y="6011094"/>
              <a:ext cx="977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Action Preference</a:t>
              </a:r>
              <a:endParaRPr lang="en-CA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B84419-031F-CEA2-A0D1-740F9D1E7BE6}"/>
                </a:ext>
              </a:extLst>
            </p:cNvPr>
            <p:cNvSpPr txBox="1"/>
            <p:nvPr/>
          </p:nvSpPr>
          <p:spPr>
            <a:xfrm rot="16200000">
              <a:off x="9912556" y="6124900"/>
              <a:ext cx="977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Bayes - PM</a:t>
              </a:r>
              <a:endParaRPr lang="en-CA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29131E-AD7D-1CEA-AE9C-473E8BF03ED9}"/>
                </a:ext>
              </a:extLst>
            </p:cNvPr>
            <p:cNvSpPr txBox="1"/>
            <p:nvPr/>
          </p:nvSpPr>
          <p:spPr>
            <a:xfrm rot="16200000">
              <a:off x="10601381" y="6163392"/>
              <a:ext cx="626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Hybrid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2744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D4B0-9BD2-75FC-7678-41E3A856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Performance (Non-Stationary)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3C106-FF7D-0CE1-AE7A-064CCC013A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FDCB72-B33B-23CB-12A9-7546733C3A18}"/>
              </a:ext>
            </a:extLst>
          </p:cNvPr>
          <p:cNvGrpSpPr/>
          <p:nvPr/>
        </p:nvGrpSpPr>
        <p:grpSpPr>
          <a:xfrm>
            <a:off x="2990953" y="6026152"/>
            <a:ext cx="6458507" cy="477090"/>
            <a:chOff x="2990953" y="6026152"/>
            <a:chExt cx="6458507" cy="4770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EB7CE9-40ED-B4BA-E905-392D9374116F}"/>
                </a:ext>
              </a:extLst>
            </p:cNvPr>
            <p:cNvSpPr txBox="1"/>
            <p:nvPr/>
          </p:nvSpPr>
          <p:spPr>
            <a:xfrm>
              <a:off x="4370982" y="6041576"/>
              <a:ext cx="845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</a:t>
              </a:r>
              <a:r>
                <a:rPr lang="en-US" sz="1200" dirty="0" err="1"/>
                <a:t>eGreedy</a:t>
              </a:r>
              <a:endParaRPr lang="en-CA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4D0CA-069B-9668-E1A1-60618F7F720F}"/>
                </a:ext>
              </a:extLst>
            </p:cNvPr>
            <p:cNvSpPr txBox="1"/>
            <p:nvPr/>
          </p:nvSpPr>
          <p:spPr>
            <a:xfrm>
              <a:off x="5121623" y="6041577"/>
              <a:ext cx="1051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Softmax</a:t>
              </a:r>
              <a:endParaRPr lang="en-CA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C9D3E-E46A-15B7-5025-7055CCB362AB}"/>
                </a:ext>
              </a:extLst>
            </p:cNvPr>
            <p:cNvSpPr txBox="1"/>
            <p:nvPr/>
          </p:nvSpPr>
          <p:spPr>
            <a:xfrm>
              <a:off x="6431893" y="6030294"/>
              <a:ext cx="746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Directed</a:t>
              </a:r>
              <a:endParaRPr lang="en-CA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9B48B9-EABF-8894-B637-BE69AB4748D8}"/>
                </a:ext>
              </a:extLst>
            </p:cNvPr>
            <p:cNvSpPr txBox="1"/>
            <p:nvPr/>
          </p:nvSpPr>
          <p:spPr>
            <a:xfrm>
              <a:off x="5898821" y="6041577"/>
              <a:ext cx="569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WSLS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E2BEC-4FF0-F412-03BD-9EE642A95522}"/>
                </a:ext>
              </a:extLst>
            </p:cNvPr>
            <p:cNvSpPr txBox="1"/>
            <p:nvPr/>
          </p:nvSpPr>
          <p:spPr>
            <a:xfrm>
              <a:off x="7209893" y="6040903"/>
              <a:ext cx="978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Action Preference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B127AD-8FE3-54CB-F940-D62D61284249}"/>
                </a:ext>
              </a:extLst>
            </p:cNvPr>
            <p:cNvSpPr txBox="1"/>
            <p:nvPr/>
          </p:nvSpPr>
          <p:spPr>
            <a:xfrm>
              <a:off x="8000076" y="6040902"/>
              <a:ext cx="74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Bayes - PM</a:t>
              </a:r>
              <a:endParaRPr lang="en-CA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01556E-E401-01AF-6DA3-4FEB6BF61613}"/>
                </a:ext>
              </a:extLst>
            </p:cNvPr>
            <p:cNvSpPr txBox="1"/>
            <p:nvPr/>
          </p:nvSpPr>
          <p:spPr>
            <a:xfrm>
              <a:off x="8770658" y="6057379"/>
              <a:ext cx="6788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Hybrid</a:t>
              </a:r>
              <a:endParaRPr lang="en-CA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D48D01-F58F-37B1-CCEE-48C58B152AF7}"/>
                </a:ext>
              </a:extLst>
            </p:cNvPr>
            <p:cNvSpPr txBox="1"/>
            <p:nvPr/>
          </p:nvSpPr>
          <p:spPr>
            <a:xfrm>
              <a:off x="3644718" y="6041577"/>
              <a:ext cx="845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Baseline</a:t>
              </a:r>
              <a:endParaRPr lang="en-CA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FCB66C-3E65-3428-4860-7DB3B9FAEBB5}"/>
                </a:ext>
              </a:extLst>
            </p:cNvPr>
            <p:cNvSpPr txBox="1"/>
            <p:nvPr/>
          </p:nvSpPr>
          <p:spPr>
            <a:xfrm>
              <a:off x="2990953" y="6026152"/>
              <a:ext cx="845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Human</a:t>
              </a:r>
              <a:endParaRPr lang="en-CA" sz="1200" dirty="0"/>
            </a:p>
          </p:txBody>
        </p:sp>
      </p:grpSp>
      <p:pic>
        <p:nvPicPr>
          <p:cNvPr id="6" name="Content Placeholder 5" descr="A screen shot of a chart&#10;&#10;Description automatically generated">
            <a:extLst>
              <a:ext uri="{FF2B5EF4-FFF2-40B4-BE49-F238E27FC236}">
                <a16:creationId xmlns:a16="http://schemas.microsoft.com/office/drawing/2014/main" id="{3A442774-74A7-F6B0-6CD0-C5FC6C5870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9768"/>
          <a:stretch/>
        </p:blipFill>
        <p:spPr>
          <a:xfrm>
            <a:off x="1881151" y="1511720"/>
            <a:ext cx="8433558" cy="4565849"/>
          </a:xfrm>
        </p:spPr>
      </p:pic>
    </p:spTree>
    <p:extLst>
      <p:ext uri="{BB962C8B-B14F-4D97-AF65-F5344CB8AC3E}">
        <p14:creationId xmlns:p14="http://schemas.microsoft.com/office/powerpoint/2010/main" val="203321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C23F-D5A0-5E70-6A1F-4BE67418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by Trial (Non-Stationary)</a:t>
            </a:r>
            <a:endParaRPr lang="en-CA" dirty="0"/>
          </a:p>
        </p:txBody>
      </p:sp>
      <p:pic>
        <p:nvPicPr>
          <p:cNvPr id="6" name="Content Placeholder 5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F5FCB5AE-3D21-F044-F21F-6412BC12DE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04405" y="2233609"/>
            <a:ext cx="9144018" cy="3657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79E9-335A-2338-AD86-CE439EF0AF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86793F-6A8F-E093-F30C-49B84F2B4155}"/>
              </a:ext>
            </a:extLst>
          </p:cNvPr>
          <p:cNvGrpSpPr/>
          <p:nvPr/>
        </p:nvGrpSpPr>
        <p:grpSpPr>
          <a:xfrm>
            <a:off x="2144983" y="2404701"/>
            <a:ext cx="7180631" cy="2165755"/>
            <a:chOff x="2144983" y="2404701"/>
            <a:chExt cx="7180631" cy="2165755"/>
          </a:xfrm>
          <a:solidFill>
            <a:schemeClr val="bg1"/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47E3E5-D6D0-82CC-1648-6E852A27C80D}"/>
                </a:ext>
              </a:extLst>
            </p:cNvPr>
            <p:cNvSpPr txBox="1"/>
            <p:nvPr/>
          </p:nvSpPr>
          <p:spPr>
            <a:xfrm>
              <a:off x="4403632" y="2417718"/>
              <a:ext cx="84597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</a:t>
              </a:r>
              <a:r>
                <a:rPr lang="en-US" sz="1200" dirty="0" err="1"/>
                <a:t>eGreedy</a:t>
              </a:r>
              <a:endParaRPr lang="en-CA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4B5397-FACB-1C22-CB7A-5C6F9F751455}"/>
                </a:ext>
              </a:extLst>
            </p:cNvPr>
            <p:cNvSpPr txBox="1"/>
            <p:nvPr/>
          </p:nvSpPr>
          <p:spPr>
            <a:xfrm>
              <a:off x="6416778" y="2404701"/>
              <a:ext cx="105124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Softmax</a:t>
              </a:r>
              <a:endParaRPr lang="en-CA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2D43DE-1202-A299-0A6C-243749C960EB}"/>
                </a:ext>
              </a:extLst>
            </p:cNvPr>
            <p:cNvSpPr txBox="1"/>
            <p:nvPr/>
          </p:nvSpPr>
          <p:spPr>
            <a:xfrm>
              <a:off x="2194743" y="4141041"/>
              <a:ext cx="74645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Directed</a:t>
              </a:r>
              <a:endParaRPr lang="en-CA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FCFAB3-5796-ECDC-1C4F-28E6DFE1E463}"/>
                </a:ext>
              </a:extLst>
            </p:cNvPr>
            <p:cNvSpPr txBox="1"/>
            <p:nvPr/>
          </p:nvSpPr>
          <p:spPr>
            <a:xfrm>
              <a:off x="8646812" y="2439960"/>
              <a:ext cx="56917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WSLS</a:t>
              </a:r>
              <a:endParaRPr lang="en-CA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EC44E-4386-D757-A826-56B3661E0EAF}"/>
                </a:ext>
              </a:extLst>
            </p:cNvPr>
            <p:cNvSpPr txBox="1"/>
            <p:nvPr/>
          </p:nvSpPr>
          <p:spPr>
            <a:xfrm>
              <a:off x="4271527" y="4108791"/>
              <a:ext cx="97807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Action Preference</a:t>
              </a:r>
              <a:endParaRPr lang="en-CA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8E1C1E-7D10-C221-2B95-F269D9F7A0E0}"/>
                </a:ext>
              </a:extLst>
            </p:cNvPr>
            <p:cNvSpPr txBox="1"/>
            <p:nvPr/>
          </p:nvSpPr>
          <p:spPr>
            <a:xfrm>
              <a:off x="6489947" y="4113451"/>
              <a:ext cx="97807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Bayes - PM</a:t>
              </a:r>
              <a:endParaRPr lang="en-CA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ACFCF2-B502-3FAA-ADE6-BDC15CB88FD2}"/>
                </a:ext>
              </a:extLst>
            </p:cNvPr>
            <p:cNvSpPr txBox="1"/>
            <p:nvPr/>
          </p:nvSpPr>
          <p:spPr>
            <a:xfrm>
              <a:off x="8646812" y="4151448"/>
              <a:ext cx="67880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Hybrid</a:t>
              </a:r>
              <a:endParaRPr lang="en-CA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54D3CE-30AD-2091-719C-91261DC58507}"/>
                </a:ext>
              </a:extLst>
            </p:cNvPr>
            <p:cNvSpPr txBox="1"/>
            <p:nvPr/>
          </p:nvSpPr>
          <p:spPr>
            <a:xfrm>
              <a:off x="2144983" y="2439961"/>
              <a:ext cx="84597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Baseline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78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3E8C-1537-F797-ECDF-FC436B19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A883-028E-EB25-DC84-0FD0333DB5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Reinforcement Learning Based</a:t>
            </a:r>
          </a:p>
          <a:p>
            <a:pPr lvl="1"/>
            <a:r>
              <a:rPr lang="en-CA" dirty="0"/>
              <a:t>Prominent one: </a:t>
            </a:r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Random vs Directed exploration </a:t>
            </a:r>
            <a:r>
              <a:rPr lang="en-CA" dirty="0"/>
              <a:t>(Wilson et al., 2014)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Hybrid: </a:t>
            </a:r>
            <a:r>
              <a:rPr lang="en-US" dirty="0"/>
              <a:t>combine both random and directed (Daw et al., 2006)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DA3B1-5A01-F0E5-36AC-5973EA8852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9C076-2091-A02D-AD7D-7B29B57CA2CD}"/>
              </a:ext>
            </a:extLst>
          </p:cNvPr>
          <p:cNvGrpSpPr/>
          <p:nvPr/>
        </p:nvGrpSpPr>
        <p:grpSpPr>
          <a:xfrm>
            <a:off x="1729415" y="4218720"/>
            <a:ext cx="2391793" cy="1299263"/>
            <a:chOff x="8829580" y="1945528"/>
            <a:chExt cx="2391793" cy="12992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BE1E3-E72D-26F3-86EA-8A7D1EA9281D}"/>
                </a:ext>
              </a:extLst>
            </p:cNvPr>
            <p:cNvSpPr/>
            <p:nvPr/>
          </p:nvSpPr>
          <p:spPr>
            <a:xfrm>
              <a:off x="10347810" y="2410290"/>
              <a:ext cx="873563" cy="83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50%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C2FDDC-C51A-0604-75B2-50851EC98F2D}"/>
                </a:ext>
              </a:extLst>
            </p:cNvPr>
            <p:cNvSpPr/>
            <p:nvPr/>
          </p:nvSpPr>
          <p:spPr>
            <a:xfrm>
              <a:off x="8829580" y="2410290"/>
              <a:ext cx="873563" cy="83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50%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3B3B37-5926-CD8B-F74B-33A1EE9E126A}"/>
                </a:ext>
              </a:extLst>
            </p:cNvPr>
            <p:cNvSpPr txBox="1"/>
            <p:nvPr/>
          </p:nvSpPr>
          <p:spPr>
            <a:xfrm>
              <a:off x="9507984" y="1945528"/>
              <a:ext cx="1159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Random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D448EFC-1438-8147-0107-7E54CBD363C6}"/>
              </a:ext>
            </a:extLst>
          </p:cNvPr>
          <p:cNvGrpSpPr/>
          <p:nvPr/>
        </p:nvGrpSpPr>
        <p:grpSpPr>
          <a:xfrm>
            <a:off x="6623733" y="4287331"/>
            <a:ext cx="2894121" cy="1626801"/>
            <a:chOff x="7164276" y="4678205"/>
            <a:chExt cx="2894121" cy="1626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C36C95E-0983-8159-525E-F0A0D3B22410}"/>
                </a:ext>
              </a:extLst>
            </p:cNvPr>
            <p:cNvGrpSpPr/>
            <p:nvPr/>
          </p:nvGrpSpPr>
          <p:grpSpPr>
            <a:xfrm>
              <a:off x="7666604" y="4678205"/>
              <a:ext cx="2391793" cy="1270413"/>
              <a:chOff x="8829580" y="3594547"/>
              <a:chExt cx="2391793" cy="12704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7044E9-B805-90BD-C827-DC7867E76AD9}"/>
                  </a:ext>
                </a:extLst>
              </p:cNvPr>
              <p:cNvSpPr/>
              <p:nvPr/>
            </p:nvSpPr>
            <p:spPr>
              <a:xfrm>
                <a:off x="8829580" y="4030459"/>
                <a:ext cx="873563" cy="83450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100%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E21D7F-9A4A-7C72-1115-3D62E30A8C19}"/>
                  </a:ext>
                </a:extLst>
              </p:cNvPr>
              <p:cNvSpPr/>
              <p:nvPr/>
            </p:nvSpPr>
            <p:spPr>
              <a:xfrm>
                <a:off x="10347810" y="4030459"/>
                <a:ext cx="873563" cy="83450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0%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EBAB53-4B2F-29FC-3175-92B531E8FF4B}"/>
                  </a:ext>
                </a:extLst>
              </p:cNvPr>
              <p:cNvSpPr txBox="1"/>
              <p:nvPr/>
            </p:nvSpPr>
            <p:spPr>
              <a:xfrm>
                <a:off x="9507984" y="3594547"/>
                <a:ext cx="1159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Directed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DC40E0-4C8C-3054-239F-036C9E93EF2F}"/>
                </a:ext>
              </a:extLst>
            </p:cNvPr>
            <p:cNvSpPr txBox="1"/>
            <p:nvPr/>
          </p:nvSpPr>
          <p:spPr>
            <a:xfrm>
              <a:off x="7164276" y="5935674"/>
              <a:ext cx="2894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Higher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38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F910-27B5-11DB-C4C5-BC86AC8A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Performance (Stationary)</a:t>
            </a:r>
            <a:endParaRPr lang="en-CA" dirty="0"/>
          </a:p>
        </p:txBody>
      </p:sp>
      <p:pic>
        <p:nvPicPr>
          <p:cNvPr id="6" name="Content Placeholder 5" descr="A diagram of different colors of spheres&#10;&#10;Description automatically generated">
            <a:extLst>
              <a:ext uri="{FF2B5EF4-FFF2-40B4-BE49-F238E27FC236}">
                <a16:creationId xmlns:a16="http://schemas.microsoft.com/office/drawing/2014/main" id="{230EC1D9-E5FA-9ECE-27A4-74E4182E48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11304"/>
          <a:stretch/>
        </p:blipFill>
        <p:spPr>
          <a:xfrm>
            <a:off x="1894603" y="1439380"/>
            <a:ext cx="8577605" cy="456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382A-D8DC-036A-E778-47896C8CD7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722D97-EFAF-F8AF-7F48-CC1669E6A4E6}"/>
              </a:ext>
            </a:extLst>
          </p:cNvPr>
          <p:cNvGrpSpPr/>
          <p:nvPr/>
        </p:nvGrpSpPr>
        <p:grpSpPr>
          <a:xfrm>
            <a:off x="2990953" y="6026152"/>
            <a:ext cx="6458507" cy="477090"/>
            <a:chOff x="2990953" y="6026152"/>
            <a:chExt cx="6458507" cy="4770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37EB07-5C3C-EF4C-CEC7-FCA99677FA10}"/>
                </a:ext>
              </a:extLst>
            </p:cNvPr>
            <p:cNvSpPr txBox="1"/>
            <p:nvPr/>
          </p:nvSpPr>
          <p:spPr>
            <a:xfrm>
              <a:off x="4370982" y="6041576"/>
              <a:ext cx="845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</a:t>
              </a:r>
              <a:r>
                <a:rPr lang="en-US" sz="1200" dirty="0" err="1"/>
                <a:t>eGreedy</a:t>
              </a:r>
              <a:endParaRPr lang="en-CA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571CE5-8BD1-164F-2C64-79ED016DC60C}"/>
                </a:ext>
              </a:extLst>
            </p:cNvPr>
            <p:cNvSpPr txBox="1"/>
            <p:nvPr/>
          </p:nvSpPr>
          <p:spPr>
            <a:xfrm>
              <a:off x="5121623" y="6041577"/>
              <a:ext cx="1051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Softmax</a:t>
              </a:r>
              <a:endParaRPr lang="en-CA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93CF01-71EC-A1A9-8BD6-DD7C36D79C75}"/>
                </a:ext>
              </a:extLst>
            </p:cNvPr>
            <p:cNvSpPr txBox="1"/>
            <p:nvPr/>
          </p:nvSpPr>
          <p:spPr>
            <a:xfrm>
              <a:off x="6569852" y="6040902"/>
              <a:ext cx="746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Directed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92B99-63CF-7804-9F3D-13C9888FF3CD}"/>
                </a:ext>
              </a:extLst>
            </p:cNvPr>
            <p:cNvSpPr txBox="1"/>
            <p:nvPr/>
          </p:nvSpPr>
          <p:spPr>
            <a:xfrm>
              <a:off x="5957254" y="6041577"/>
              <a:ext cx="569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WSLS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D984AB-106C-FFD5-E3C8-F8DFCD4409F0}"/>
                </a:ext>
              </a:extLst>
            </p:cNvPr>
            <p:cNvSpPr txBox="1"/>
            <p:nvPr/>
          </p:nvSpPr>
          <p:spPr>
            <a:xfrm>
              <a:off x="7209893" y="6040903"/>
              <a:ext cx="978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Action Preference</a:t>
              </a:r>
              <a:endParaRPr lang="en-CA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7EADD-0A19-BA97-014B-D746621D9F1C}"/>
                </a:ext>
              </a:extLst>
            </p:cNvPr>
            <p:cNvSpPr txBox="1"/>
            <p:nvPr/>
          </p:nvSpPr>
          <p:spPr>
            <a:xfrm>
              <a:off x="8114071" y="6040902"/>
              <a:ext cx="74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Bayes - PM</a:t>
              </a:r>
              <a:endParaRPr lang="en-CA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093651-4F27-BE06-F604-5D62E44CCF93}"/>
                </a:ext>
              </a:extLst>
            </p:cNvPr>
            <p:cNvSpPr txBox="1"/>
            <p:nvPr/>
          </p:nvSpPr>
          <p:spPr>
            <a:xfrm>
              <a:off x="8770658" y="6057379"/>
              <a:ext cx="6788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Hybrid</a:t>
              </a:r>
              <a:endParaRPr lang="en-CA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F9979B-D4D0-DF03-6ED5-B491950B299C}"/>
                </a:ext>
              </a:extLst>
            </p:cNvPr>
            <p:cNvSpPr txBox="1"/>
            <p:nvPr/>
          </p:nvSpPr>
          <p:spPr>
            <a:xfrm>
              <a:off x="3644718" y="6041577"/>
              <a:ext cx="845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Baseline</a:t>
              </a:r>
              <a:endParaRPr lang="en-CA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9DD14-27B4-194F-21F1-C189FE865571}"/>
                </a:ext>
              </a:extLst>
            </p:cNvPr>
            <p:cNvSpPr txBox="1"/>
            <p:nvPr/>
          </p:nvSpPr>
          <p:spPr>
            <a:xfrm>
              <a:off x="2990953" y="6026152"/>
              <a:ext cx="845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Human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3494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C23F-D5A0-5E70-6A1F-4BE67418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by Trial (Stationary)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79E9-335A-2338-AD86-CE439EF0AF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8F851AEE-2030-1058-57C0-FA1A6B04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05" y="2160033"/>
            <a:ext cx="9144018" cy="36576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AC42E1-5B55-C95C-9570-131E5DA79828}"/>
              </a:ext>
            </a:extLst>
          </p:cNvPr>
          <p:cNvGrpSpPr/>
          <p:nvPr/>
        </p:nvGrpSpPr>
        <p:grpSpPr>
          <a:xfrm>
            <a:off x="2245126" y="3047528"/>
            <a:ext cx="7121032" cy="2233701"/>
            <a:chOff x="2245126" y="3047528"/>
            <a:chExt cx="7121032" cy="2233701"/>
          </a:xfrm>
          <a:solidFill>
            <a:schemeClr val="bg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C138BE-2095-705A-13E9-0F9D7B7795F0}"/>
                </a:ext>
              </a:extLst>
            </p:cNvPr>
            <p:cNvSpPr txBox="1"/>
            <p:nvPr/>
          </p:nvSpPr>
          <p:spPr>
            <a:xfrm>
              <a:off x="4370982" y="3047528"/>
              <a:ext cx="84597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</a:t>
              </a:r>
              <a:r>
                <a:rPr lang="en-US" sz="1200" dirty="0" err="1"/>
                <a:t>eGreedy</a:t>
              </a:r>
              <a:endParaRPr lang="en-CA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35E5E7-C6DC-7AB3-9447-9A1303854311}"/>
                </a:ext>
              </a:extLst>
            </p:cNvPr>
            <p:cNvSpPr txBox="1"/>
            <p:nvPr/>
          </p:nvSpPr>
          <p:spPr>
            <a:xfrm>
              <a:off x="6569852" y="3131399"/>
              <a:ext cx="105124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- Softmax</a:t>
              </a:r>
              <a:endParaRPr lang="en-CA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6F8841-0B72-13A7-7AB0-BF2473B61800}"/>
                </a:ext>
              </a:extLst>
            </p:cNvPr>
            <p:cNvSpPr txBox="1"/>
            <p:nvPr/>
          </p:nvSpPr>
          <p:spPr>
            <a:xfrm>
              <a:off x="2267995" y="4911898"/>
              <a:ext cx="74645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Directed</a:t>
              </a:r>
              <a:endParaRPr lang="en-CA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C30A2-C1A8-4713-721F-3BA4A386127B}"/>
                </a:ext>
              </a:extLst>
            </p:cNvPr>
            <p:cNvSpPr txBox="1"/>
            <p:nvPr/>
          </p:nvSpPr>
          <p:spPr>
            <a:xfrm>
              <a:off x="8689410" y="3260981"/>
              <a:ext cx="56917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WSLS</a:t>
              </a:r>
              <a:endParaRPr lang="en-CA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B35808-8877-1D7C-9499-435FDDCBEEB8}"/>
                </a:ext>
              </a:extLst>
            </p:cNvPr>
            <p:cNvSpPr txBox="1"/>
            <p:nvPr/>
          </p:nvSpPr>
          <p:spPr>
            <a:xfrm>
              <a:off x="4403632" y="4749889"/>
              <a:ext cx="97807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Action Preference</a:t>
              </a:r>
              <a:endParaRPr lang="en-CA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2BC90-FF03-8AD9-E821-D5D2D59943DB}"/>
                </a:ext>
              </a:extLst>
            </p:cNvPr>
            <p:cNvSpPr txBox="1"/>
            <p:nvPr/>
          </p:nvSpPr>
          <p:spPr>
            <a:xfrm>
              <a:off x="6569852" y="4819564"/>
              <a:ext cx="74645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Bayes - PM</a:t>
              </a:r>
              <a:endParaRPr lang="en-CA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53DF1-2EDB-6639-3395-120383BAF7CB}"/>
                </a:ext>
              </a:extLst>
            </p:cNvPr>
            <p:cNvSpPr txBox="1"/>
            <p:nvPr/>
          </p:nvSpPr>
          <p:spPr>
            <a:xfrm>
              <a:off x="8687356" y="4911898"/>
              <a:ext cx="67880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Hybrid</a:t>
              </a:r>
              <a:endParaRPr lang="en-CA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333975-218F-CC3A-05FF-636C5A17F3EB}"/>
                </a:ext>
              </a:extLst>
            </p:cNvPr>
            <p:cNvSpPr txBox="1"/>
            <p:nvPr/>
          </p:nvSpPr>
          <p:spPr>
            <a:xfrm>
              <a:off x="2245126" y="3223733"/>
              <a:ext cx="84597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Baseline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262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A71-4833-DC7B-86EF-1D7EC881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74A79-C207-1DD9-954E-33795468D9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Other approaches</a:t>
            </a:r>
          </a:p>
          <a:p>
            <a:pPr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Bayesian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dirty="0"/>
              <a:t>Thompson Sampling using uncertainty (</a:t>
            </a:r>
            <a:r>
              <a:rPr lang="en-US" dirty="0" err="1"/>
              <a:t>Speekenbrink</a:t>
            </a:r>
            <a:r>
              <a:rPr lang="en-US" dirty="0"/>
              <a:t> &amp; Konstantinidis, 2015)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Heuristics: </a:t>
            </a:r>
            <a:r>
              <a:rPr lang="en-US" dirty="0"/>
              <a:t>Win-Stay, Lose-Shift (e.g., Wu et al., 2018)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09EF2-460E-FB36-9BF2-E074D9B423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A71-4833-DC7B-86EF-1D7EC881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consistent in how we explore?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74A79-C207-1DD9-954E-33795468D9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Evidence humans switch how they explore depending on task demands</a:t>
            </a:r>
          </a:p>
          <a:p>
            <a:pPr lvl="1"/>
            <a:r>
              <a:rPr lang="en-US" dirty="0"/>
              <a:t>Risky/safe (Schulz et al., 2018)</a:t>
            </a:r>
            <a:r>
              <a:rPr lang="en-CA" dirty="0"/>
              <a:t>; </a:t>
            </a:r>
            <a:r>
              <a:rPr lang="en-US" dirty="0"/>
              <a:t>spatial/non-spatial (Wu et al., 2020)</a:t>
            </a:r>
          </a:p>
          <a:p>
            <a:endParaRPr lang="en-US" dirty="0"/>
          </a:p>
          <a:p>
            <a:r>
              <a:rPr lang="en-US" dirty="0"/>
              <a:t>But what about environmental volatility?</a:t>
            </a:r>
          </a:p>
          <a:p>
            <a:pPr lvl="1"/>
            <a:r>
              <a:rPr lang="en-US" dirty="0"/>
              <a:t>Different forms of learning needed in volatile vs stable tasks (e.g., Dayan, 2013; Costa et al., 2016)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09EF2-460E-FB36-9BF2-E074D9B423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781B-4792-30A9-A2CA-B9DD716E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884D-04EE-FD8E-E253-A68570E854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 aspects of exploratory behaviour generalize across contexts?</a:t>
            </a:r>
          </a:p>
          <a:p>
            <a:endParaRPr lang="en-US" dirty="0"/>
          </a:p>
          <a:p>
            <a:r>
              <a:rPr lang="en-US" dirty="0"/>
              <a:t>For example, are people consistent in how often they explore?</a:t>
            </a:r>
          </a:p>
          <a:p>
            <a:pPr lvl="1"/>
            <a:r>
              <a:rPr lang="en-US" dirty="0"/>
              <a:t>Switch rate is more consistent than choice rate across Iowa Gambling Task sessions (</a:t>
            </a:r>
            <a:r>
              <a:rPr lang="en-US" dirty="0" err="1"/>
              <a:t>Yechiam</a:t>
            </a:r>
            <a:r>
              <a:rPr lang="en-US" dirty="0"/>
              <a:t>, 2020)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4CF4-EAB7-E6FE-0240-25D285975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4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A71-4833-DC7B-86EF-1D7EC881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74A79-C207-1DD9-954E-33795468D9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people use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different exploration strategies </a:t>
            </a:r>
            <a:r>
              <a:rPr lang="en-US" dirty="0"/>
              <a:t>when volatility changes across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there any relationship between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exploration rate </a:t>
            </a:r>
            <a:r>
              <a:rPr lang="en-US" dirty="0"/>
              <a:t>across tasks?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09EF2-460E-FB36-9BF2-E074D9B423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4BFBE-AFB5-41A0-AE2A-A3EE6E5AC096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Ferguson et al., accepted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5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351D-A044-7AF8-1E07-22EADF63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Learning Tasks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BD6D-397C-2256-5F12-822FBCE3E8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8" name="Picture 6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ECB5CA8-4847-155E-8E4A-0CC9C35E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03" y="4411014"/>
            <a:ext cx="2475000" cy="1980000"/>
          </a:xfrm>
          <a:prstGeom prst="rect">
            <a:avLst/>
          </a:prstGeom>
        </p:spPr>
      </p:pic>
      <p:pic>
        <p:nvPicPr>
          <p:cNvPr id="70" name="Picture 6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0D043321-2D80-9E37-5A7A-6A8021FD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05" y="4372143"/>
            <a:ext cx="2475000" cy="19800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1E5FEC5-7043-1BBC-ED10-C76193223256}"/>
              </a:ext>
            </a:extLst>
          </p:cNvPr>
          <p:cNvGrpSpPr/>
          <p:nvPr/>
        </p:nvGrpSpPr>
        <p:grpSpPr>
          <a:xfrm>
            <a:off x="351485" y="1538275"/>
            <a:ext cx="6160422" cy="3942609"/>
            <a:chOff x="351485" y="1538275"/>
            <a:chExt cx="6160422" cy="39426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799AC8-C833-AE36-4CE5-341F49713B10}"/>
                </a:ext>
              </a:extLst>
            </p:cNvPr>
            <p:cNvSpPr txBox="1"/>
            <p:nvPr/>
          </p:nvSpPr>
          <p:spPr>
            <a:xfrm>
              <a:off x="351485" y="1538275"/>
              <a:ext cx="6160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Volatile </a:t>
              </a:r>
              <a:r>
                <a:rPr lang="en-US" dirty="0"/>
                <a:t>(400 trials; Daw et al., 2006)</a:t>
              </a:r>
              <a:endParaRPr lang="en-CA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4636E7-11F7-E56B-FC10-4CC364E0A11E}"/>
                </a:ext>
              </a:extLst>
            </p:cNvPr>
            <p:cNvGrpSpPr/>
            <p:nvPr/>
          </p:nvGrpSpPr>
          <p:grpSpPr>
            <a:xfrm>
              <a:off x="377193" y="1936468"/>
              <a:ext cx="1912465" cy="1483567"/>
              <a:chOff x="377193" y="2169730"/>
              <a:chExt cx="1912465" cy="148356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F08E181-7C4C-A8BD-2DE4-C7A1C0B2856A}"/>
                  </a:ext>
                </a:extLst>
              </p:cNvPr>
              <p:cNvSpPr/>
              <p:nvPr/>
            </p:nvSpPr>
            <p:spPr>
              <a:xfrm>
                <a:off x="377193" y="2169730"/>
                <a:ext cx="1912465" cy="148356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A42A457-0AC7-C378-5114-15566A620EB0}"/>
                  </a:ext>
                </a:extLst>
              </p:cNvPr>
              <p:cNvGrpSpPr/>
              <p:nvPr/>
            </p:nvGrpSpPr>
            <p:grpSpPr>
              <a:xfrm>
                <a:off x="852698" y="2450837"/>
                <a:ext cx="897956" cy="900977"/>
                <a:chOff x="743841" y="2512862"/>
                <a:chExt cx="897956" cy="9009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8A20E5-A3A9-B97D-15E8-D101FA3D32EB}"/>
                    </a:ext>
                  </a:extLst>
                </p:cNvPr>
                <p:cNvSpPr/>
                <p:nvPr/>
              </p:nvSpPr>
              <p:spPr>
                <a:xfrm>
                  <a:off x="743841" y="2512862"/>
                  <a:ext cx="450883" cy="450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FF288AD-9D0A-8EAC-C64B-9A594BDCC582}"/>
                    </a:ext>
                  </a:extLst>
                </p:cNvPr>
                <p:cNvSpPr/>
                <p:nvPr/>
              </p:nvSpPr>
              <p:spPr>
                <a:xfrm>
                  <a:off x="745019" y="2963839"/>
                  <a:ext cx="450883" cy="450000"/>
                </a:xfrm>
                <a:prstGeom prst="rect">
                  <a:avLst/>
                </a:prstGeom>
                <a:solidFill>
                  <a:srgbClr val="3B83F9"/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278EA11-EC17-3145-D4A0-4A9112C1A181}"/>
                    </a:ext>
                  </a:extLst>
                </p:cNvPr>
                <p:cNvSpPr/>
                <p:nvPr/>
              </p:nvSpPr>
              <p:spPr>
                <a:xfrm>
                  <a:off x="1190914" y="2512862"/>
                  <a:ext cx="450883" cy="4500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3EC3205-3DDD-0B1B-2419-B579696A7ABF}"/>
                    </a:ext>
                  </a:extLst>
                </p:cNvPr>
                <p:cNvSpPr/>
                <p:nvPr/>
              </p:nvSpPr>
              <p:spPr>
                <a:xfrm>
                  <a:off x="1190405" y="2963839"/>
                  <a:ext cx="450883" cy="450000"/>
                </a:xfrm>
                <a:prstGeom prst="rect">
                  <a:avLst/>
                </a:prstGeom>
                <a:solidFill>
                  <a:srgbClr val="6CC24A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01AC20-FDD4-A575-795E-A69B98B4EB02}"/>
                </a:ext>
              </a:extLst>
            </p:cNvPr>
            <p:cNvGrpSpPr/>
            <p:nvPr/>
          </p:nvGrpSpPr>
          <p:grpSpPr>
            <a:xfrm>
              <a:off x="1870885" y="2749188"/>
              <a:ext cx="1912465" cy="1483567"/>
              <a:chOff x="-992220" y="2982450"/>
              <a:chExt cx="1912465" cy="1483567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1166AB2A-8C6D-4F46-593C-8BF424C41B62}"/>
                  </a:ext>
                </a:extLst>
              </p:cNvPr>
              <p:cNvSpPr/>
              <p:nvPr/>
            </p:nvSpPr>
            <p:spPr>
              <a:xfrm>
                <a:off x="-992220" y="2982450"/>
                <a:ext cx="1912465" cy="148356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D475BFC-31ED-CF67-F857-018CD245A93B}"/>
                  </a:ext>
                </a:extLst>
              </p:cNvPr>
              <p:cNvGrpSpPr/>
              <p:nvPr/>
            </p:nvGrpSpPr>
            <p:grpSpPr>
              <a:xfrm>
                <a:off x="-474840" y="3275310"/>
                <a:ext cx="897956" cy="900977"/>
                <a:chOff x="-583697" y="3337335"/>
                <a:chExt cx="897956" cy="9009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459922C-C313-8DAD-4A02-BD8D63C720F7}"/>
                    </a:ext>
                  </a:extLst>
                </p:cNvPr>
                <p:cNvSpPr/>
                <p:nvPr/>
              </p:nvSpPr>
              <p:spPr>
                <a:xfrm>
                  <a:off x="-583697" y="3337335"/>
                  <a:ext cx="450883" cy="450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DF8303E-BA50-ABF2-B70B-EF2699A3F2DE}"/>
                    </a:ext>
                  </a:extLst>
                </p:cNvPr>
                <p:cNvSpPr/>
                <p:nvPr/>
              </p:nvSpPr>
              <p:spPr>
                <a:xfrm>
                  <a:off x="-582519" y="3788312"/>
                  <a:ext cx="450883" cy="450000"/>
                </a:xfrm>
                <a:prstGeom prst="rect">
                  <a:avLst/>
                </a:prstGeom>
                <a:solidFill>
                  <a:srgbClr val="3B83F9"/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E81CA5F-564D-FE4A-D87D-D30A410B2533}"/>
                    </a:ext>
                  </a:extLst>
                </p:cNvPr>
                <p:cNvSpPr/>
                <p:nvPr/>
              </p:nvSpPr>
              <p:spPr>
                <a:xfrm>
                  <a:off x="-137133" y="3788312"/>
                  <a:ext cx="450883" cy="450000"/>
                </a:xfrm>
                <a:prstGeom prst="rect">
                  <a:avLst/>
                </a:prstGeom>
                <a:solidFill>
                  <a:srgbClr val="6CC24A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0A17D7B-64DE-63E6-02EE-43DCFE607F17}"/>
                    </a:ext>
                  </a:extLst>
                </p:cNvPr>
                <p:cNvSpPr/>
                <p:nvPr/>
              </p:nvSpPr>
              <p:spPr>
                <a:xfrm>
                  <a:off x="-136624" y="3337335"/>
                  <a:ext cx="450883" cy="4500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9050">
                  <a:solidFill>
                    <a:srgbClr val="F2CD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84ECB80-8185-EE43-AB1D-2B314BF6E441}"/>
                </a:ext>
              </a:extLst>
            </p:cNvPr>
            <p:cNvGrpSpPr/>
            <p:nvPr/>
          </p:nvGrpSpPr>
          <p:grpSpPr>
            <a:xfrm>
              <a:off x="3393243" y="3676151"/>
              <a:ext cx="1912465" cy="1483567"/>
              <a:chOff x="-2305754" y="3906447"/>
              <a:chExt cx="1912465" cy="1483567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7F7781F-BFE3-0D99-F1EC-AB9B1D597227}"/>
                  </a:ext>
                </a:extLst>
              </p:cNvPr>
              <p:cNvSpPr/>
              <p:nvPr/>
            </p:nvSpPr>
            <p:spPr>
              <a:xfrm>
                <a:off x="-2305754" y="3906447"/>
                <a:ext cx="1912465" cy="148356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1B5451E-8ED3-72CA-8EB2-656E16DD76A4}"/>
                  </a:ext>
                </a:extLst>
              </p:cNvPr>
              <p:cNvGrpSpPr/>
              <p:nvPr/>
            </p:nvGrpSpPr>
            <p:grpSpPr>
              <a:xfrm>
                <a:off x="-1780013" y="4215611"/>
                <a:ext cx="897956" cy="900977"/>
                <a:chOff x="-1888870" y="4277636"/>
                <a:chExt cx="897956" cy="90097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0BA20B0-AB21-B947-77DF-1436CB05BB41}"/>
                    </a:ext>
                  </a:extLst>
                </p:cNvPr>
                <p:cNvSpPr/>
                <p:nvPr/>
              </p:nvSpPr>
              <p:spPr>
                <a:xfrm>
                  <a:off x="-1888870" y="4277636"/>
                  <a:ext cx="450883" cy="450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70754D0-DCDD-586D-4602-AFAAA9741105}"/>
                    </a:ext>
                  </a:extLst>
                </p:cNvPr>
                <p:cNvSpPr/>
                <p:nvPr/>
              </p:nvSpPr>
              <p:spPr>
                <a:xfrm>
                  <a:off x="-1887692" y="4728613"/>
                  <a:ext cx="450883" cy="450000"/>
                </a:xfrm>
                <a:prstGeom prst="rect">
                  <a:avLst/>
                </a:prstGeom>
                <a:solidFill>
                  <a:srgbClr val="3B83F9"/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A5A60C3-0E0D-2D42-1C69-83CFC1916A9A}"/>
                    </a:ext>
                  </a:extLst>
                </p:cNvPr>
                <p:cNvSpPr/>
                <p:nvPr/>
              </p:nvSpPr>
              <p:spPr>
                <a:xfrm>
                  <a:off x="-1441797" y="4277636"/>
                  <a:ext cx="450883" cy="4500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52</a:t>
                  </a:r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5C45A5A-039E-F048-28A5-378FB40FC431}"/>
                    </a:ext>
                  </a:extLst>
                </p:cNvPr>
                <p:cNvSpPr/>
                <p:nvPr/>
              </p:nvSpPr>
              <p:spPr>
                <a:xfrm>
                  <a:off x="-1442306" y="4728613"/>
                  <a:ext cx="450883" cy="450000"/>
                </a:xfrm>
                <a:prstGeom prst="rect">
                  <a:avLst/>
                </a:prstGeom>
                <a:solidFill>
                  <a:srgbClr val="6CC24A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E580EE6-89C6-2FA1-9CBD-540192A101D2}"/>
                </a:ext>
              </a:extLst>
            </p:cNvPr>
            <p:cNvSpPr txBox="1"/>
            <p:nvPr/>
          </p:nvSpPr>
          <p:spPr>
            <a:xfrm>
              <a:off x="649906" y="3448896"/>
              <a:ext cx="1438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Choices Appear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D0AED9B-880E-7394-4E25-A35F09B73F6C}"/>
                </a:ext>
              </a:extLst>
            </p:cNvPr>
            <p:cNvSpPr txBox="1"/>
            <p:nvPr/>
          </p:nvSpPr>
          <p:spPr>
            <a:xfrm>
              <a:off x="2198903" y="4256142"/>
              <a:ext cx="1256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Selection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8B0C151-7435-80DE-0CB3-899014326DB6}"/>
                </a:ext>
              </a:extLst>
            </p:cNvPr>
            <p:cNvSpPr txBox="1"/>
            <p:nvPr/>
          </p:nvSpPr>
          <p:spPr>
            <a:xfrm>
              <a:off x="3737334" y="5203885"/>
              <a:ext cx="1256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Feedback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AFF290-0270-8BAD-C847-B24DCE595D6C}"/>
              </a:ext>
            </a:extLst>
          </p:cNvPr>
          <p:cNvSpPr txBox="1"/>
          <p:nvPr/>
        </p:nvSpPr>
        <p:spPr>
          <a:xfrm>
            <a:off x="83976" y="6352143"/>
            <a:ext cx="32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Ferguson et al., accepted</a:t>
            </a:r>
            <a:endParaRPr lang="en-CA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1B1F41-CDFD-6021-CBD8-F1A3AE635DB9}"/>
              </a:ext>
            </a:extLst>
          </p:cNvPr>
          <p:cNvGrpSpPr/>
          <p:nvPr/>
        </p:nvGrpSpPr>
        <p:grpSpPr>
          <a:xfrm>
            <a:off x="5801614" y="1573835"/>
            <a:ext cx="5547782" cy="3898806"/>
            <a:chOff x="5801614" y="1573835"/>
            <a:chExt cx="5547782" cy="3898806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3A7A6523-161E-527F-C57C-12E6A59362FF}"/>
                </a:ext>
              </a:extLst>
            </p:cNvPr>
            <p:cNvSpPr/>
            <p:nvPr/>
          </p:nvSpPr>
          <p:spPr>
            <a:xfrm>
              <a:off x="5950505" y="1938521"/>
              <a:ext cx="1912465" cy="148356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en-CA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AB34385-BDA9-C3ED-FF37-A30884159E1F}"/>
                </a:ext>
              </a:extLst>
            </p:cNvPr>
            <p:cNvSpPr/>
            <p:nvPr/>
          </p:nvSpPr>
          <p:spPr>
            <a:xfrm>
              <a:off x="7658027" y="2760155"/>
              <a:ext cx="1912465" cy="148356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en-CA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A14B2EA-D358-7364-A644-9469862ABD48}"/>
                </a:ext>
              </a:extLst>
            </p:cNvPr>
            <p:cNvSpPr/>
            <p:nvPr/>
          </p:nvSpPr>
          <p:spPr>
            <a:xfrm>
              <a:off x="9436931" y="3633710"/>
              <a:ext cx="1912465" cy="148356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en-CA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E4A9A1-FD92-9A0B-E69E-21A4B6862D8C}"/>
                </a:ext>
              </a:extLst>
            </p:cNvPr>
            <p:cNvGrpSpPr/>
            <p:nvPr/>
          </p:nvGrpSpPr>
          <p:grpSpPr>
            <a:xfrm>
              <a:off x="5801614" y="1573835"/>
              <a:ext cx="5232562" cy="3898806"/>
              <a:chOff x="873315" y="2355292"/>
              <a:chExt cx="5232562" cy="389880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8ED0EBC-321C-F9B2-5984-78CB6B05F719}"/>
                  </a:ext>
                </a:extLst>
              </p:cNvPr>
              <p:cNvSpPr txBox="1"/>
              <p:nvPr/>
            </p:nvSpPr>
            <p:spPr>
              <a:xfrm>
                <a:off x="873315" y="2355292"/>
                <a:ext cx="4950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Stable</a:t>
                </a:r>
                <a:r>
                  <a:rPr lang="en-US" dirty="0"/>
                  <a:t> (6 blocks of 20 trials; Williams et al., 2021)</a:t>
                </a:r>
                <a:endParaRPr lang="en-CA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EA3DF8D-FFD5-1B8B-A048-8885D77C04D4}"/>
                  </a:ext>
                </a:extLst>
              </p:cNvPr>
              <p:cNvGrpSpPr/>
              <p:nvPr/>
            </p:nvGrpSpPr>
            <p:grpSpPr>
              <a:xfrm>
                <a:off x="1324408" y="3191297"/>
                <a:ext cx="1352625" cy="525705"/>
                <a:chOff x="1324408" y="3293935"/>
                <a:chExt cx="1352625" cy="525705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06DD314-CA20-E240-E398-753233EA69D2}"/>
                    </a:ext>
                  </a:extLst>
                </p:cNvPr>
                <p:cNvSpPr/>
                <p:nvPr/>
              </p:nvSpPr>
              <p:spPr>
                <a:xfrm>
                  <a:off x="1324408" y="3293935"/>
                  <a:ext cx="518400" cy="51742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4BECC45B-B8B1-80AC-52C7-4E585671C433}"/>
                    </a:ext>
                  </a:extLst>
                </p:cNvPr>
                <p:cNvSpPr/>
                <p:nvPr/>
              </p:nvSpPr>
              <p:spPr>
                <a:xfrm>
                  <a:off x="2158633" y="3302216"/>
                  <a:ext cx="518400" cy="51742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929B0C7-D969-41BB-8E58-123FB888857F}"/>
                  </a:ext>
                </a:extLst>
              </p:cNvPr>
              <p:cNvGrpSpPr/>
              <p:nvPr/>
            </p:nvGrpSpPr>
            <p:grpSpPr>
              <a:xfrm>
                <a:off x="2991413" y="4048505"/>
                <a:ext cx="1436950" cy="523601"/>
                <a:chOff x="102600" y="4140422"/>
                <a:chExt cx="1436950" cy="52360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EFFEBE2-B6EB-66EF-9A87-222212E74984}"/>
                    </a:ext>
                  </a:extLst>
                </p:cNvPr>
                <p:cNvSpPr/>
                <p:nvPr/>
              </p:nvSpPr>
              <p:spPr>
                <a:xfrm>
                  <a:off x="102600" y="4146599"/>
                  <a:ext cx="518400" cy="51742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AFA32C6-26BE-84BF-0442-68678654C9F7}"/>
                    </a:ext>
                  </a:extLst>
                </p:cNvPr>
                <p:cNvSpPr/>
                <p:nvPr/>
              </p:nvSpPr>
              <p:spPr>
                <a:xfrm>
                  <a:off x="1021150" y="4140422"/>
                  <a:ext cx="518400" cy="517424"/>
                </a:xfrm>
                <a:prstGeom prst="rect">
                  <a:avLst/>
                </a:prstGeom>
                <a:ln w="28575">
                  <a:solidFill>
                    <a:srgbClr val="F2CD00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9EC1AD8-A429-1546-9B12-BC36A9385029}"/>
                  </a:ext>
                </a:extLst>
              </p:cNvPr>
              <p:cNvGrpSpPr/>
              <p:nvPr/>
            </p:nvGrpSpPr>
            <p:grpSpPr>
              <a:xfrm>
                <a:off x="4804907" y="4911980"/>
                <a:ext cx="1300970" cy="530769"/>
                <a:chOff x="-920022" y="4993176"/>
                <a:chExt cx="1300970" cy="530769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C212F04-8819-7913-38AD-F7F7CA01507E}"/>
                    </a:ext>
                  </a:extLst>
                </p:cNvPr>
                <p:cNvSpPr/>
                <p:nvPr/>
              </p:nvSpPr>
              <p:spPr>
                <a:xfrm>
                  <a:off x="-920022" y="5006521"/>
                  <a:ext cx="518400" cy="517424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49E19FF-0AB6-9626-67E9-DDEFC9F4AD93}"/>
                    </a:ext>
                  </a:extLst>
                </p:cNvPr>
                <p:cNvSpPr/>
                <p:nvPr/>
              </p:nvSpPr>
              <p:spPr>
                <a:xfrm>
                  <a:off x="-137452" y="4993176"/>
                  <a:ext cx="518400" cy="51742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Win</a:t>
                  </a:r>
                  <a:endParaRPr lang="en-CA" sz="1600" dirty="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5BA6CF3-586E-AF1E-7296-483F7642106F}"/>
                  </a:ext>
                </a:extLst>
              </p:cNvPr>
              <p:cNvSpPr txBox="1"/>
              <p:nvPr/>
            </p:nvSpPr>
            <p:spPr>
              <a:xfrm>
                <a:off x="1238956" y="4194406"/>
                <a:ext cx="14380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Choices Appear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8010B4-01AF-3ADF-92EA-51DB5C7FDABC}"/>
                  </a:ext>
                </a:extLst>
              </p:cNvPr>
              <p:cNvSpPr txBox="1"/>
              <p:nvPr/>
            </p:nvSpPr>
            <p:spPr>
              <a:xfrm>
                <a:off x="2944577" y="5046458"/>
                <a:ext cx="12564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Selection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70F9C3-50B7-0177-9A5C-FD4EBBC1EBAC}"/>
                  </a:ext>
                </a:extLst>
              </p:cNvPr>
              <p:cNvSpPr txBox="1"/>
              <p:nvPr/>
            </p:nvSpPr>
            <p:spPr>
              <a:xfrm>
                <a:off x="4836650" y="5977099"/>
                <a:ext cx="12564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Feedback</a:t>
                </a:r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945BA5F-67C0-CBFA-E1DC-C13A762AC805}"/>
              </a:ext>
            </a:extLst>
          </p:cNvPr>
          <p:cNvSpPr txBox="1"/>
          <p:nvPr/>
        </p:nvSpPr>
        <p:spPr>
          <a:xfrm>
            <a:off x="10515776" y="6356350"/>
            <a:ext cx="245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30</a:t>
            </a:r>
          </a:p>
        </p:txBody>
      </p:sp>
    </p:spTree>
    <p:extLst>
      <p:ext uri="{BB962C8B-B14F-4D97-AF65-F5344CB8AC3E}">
        <p14:creationId xmlns:p14="http://schemas.microsoft.com/office/powerpoint/2010/main" val="35477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91F1-1B71-2C32-D000-F4655F0E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BE11D-9659-23D7-01DA-B84BB06513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1130C78-B4AB-6843-B818-B4CC8CBE36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black text with a line&#10;&#10;Description automatically generated">
            <a:extLst>
              <a:ext uri="{FF2B5EF4-FFF2-40B4-BE49-F238E27FC236}">
                <a16:creationId xmlns:a16="http://schemas.microsoft.com/office/drawing/2014/main" id="{4E8856DC-9F2A-3687-AE99-23A70878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46" y="1561373"/>
            <a:ext cx="4922947" cy="777307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464B82B-7167-D502-594C-5EA0AD31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14" y="4877490"/>
            <a:ext cx="4130398" cy="838273"/>
          </a:xfrm>
          <a:prstGeom prst="rect">
            <a:avLst/>
          </a:prstGeom>
        </p:spPr>
      </p:pic>
      <p:pic>
        <p:nvPicPr>
          <p:cNvPr id="16" name="Picture 1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5ED0E7-9D14-9305-2651-94FFFBDF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095" y="3636613"/>
            <a:ext cx="5845047" cy="1173582"/>
          </a:xfrm>
          <a:prstGeom prst="rect">
            <a:avLst/>
          </a:prstGeom>
        </p:spPr>
      </p:pic>
      <p:pic>
        <p:nvPicPr>
          <p:cNvPr id="18" name="Picture 17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7F77B12-9B02-A10D-A7FF-98A8A6DBB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528" y="5384951"/>
            <a:ext cx="5806943" cy="1409822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60EC6A-E743-BABB-B181-B554E48E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841" y="2447790"/>
            <a:ext cx="7209145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 Palette">
      <a:dk1>
        <a:srgbClr val="000000"/>
      </a:dk1>
      <a:lt1>
        <a:srgbClr val="FFFFFF"/>
      </a:lt1>
      <a:dk2>
        <a:srgbClr val="275D37"/>
      </a:dk2>
      <a:lt2>
        <a:srgbClr val="F1CC00"/>
      </a:lt2>
      <a:accent1>
        <a:srgbClr val="F68D2E"/>
      </a:accent1>
      <a:accent2>
        <a:srgbClr val="E56954"/>
      </a:accent2>
      <a:accent3>
        <a:srgbClr val="C86BA8"/>
      </a:accent3>
      <a:accent4>
        <a:srgbClr val="007933"/>
      </a:accent4>
      <a:accent5>
        <a:srgbClr val="6CC249"/>
      </a:accent5>
      <a:accent6>
        <a:srgbClr val="6BBBAE"/>
      </a:accent6>
      <a:hlink>
        <a:srgbClr val="7BA3DB"/>
      </a:hlink>
      <a:folHlink>
        <a:srgbClr val="FFB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_Presentation_Deck_Template_01" id="{35E27EF6-B0F1-174D-BE68-67717657FA8E}" vid="{27387C18-B4BA-5F47-A0CA-16F2E83BBB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UA_Presentation_Deck_Template_01</Template>
  <TotalTime>13496</TotalTime>
  <Words>1144</Words>
  <Application>Microsoft Office PowerPoint</Application>
  <PresentationFormat>Widescreen</PresentationFormat>
  <Paragraphs>292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Roboto</vt:lpstr>
      <vt:lpstr>Roboto Light</vt:lpstr>
      <vt:lpstr>Times New Roman</vt:lpstr>
      <vt:lpstr>Office Theme</vt:lpstr>
      <vt:lpstr>PEOPLE FLEXIBLY USE DIFFERENT EXPLORATION STRATEGIES ACROSS LEARNING ENVIRONMENTS </vt:lpstr>
      <vt:lpstr>How do we explore?</vt:lpstr>
      <vt:lpstr>How do we explore?</vt:lpstr>
      <vt:lpstr>How do we explore?</vt:lpstr>
      <vt:lpstr>Are we consistent in how we explore?</vt:lpstr>
      <vt:lpstr>Generalization</vt:lpstr>
      <vt:lpstr>Research Questions</vt:lpstr>
      <vt:lpstr>Two Learning Tasks</vt:lpstr>
      <vt:lpstr>Model Comparison</vt:lpstr>
      <vt:lpstr>Model Comparison</vt:lpstr>
      <vt:lpstr>Model Fitting</vt:lpstr>
      <vt:lpstr>Modelling Performance</vt:lpstr>
      <vt:lpstr>Results (Volatile)</vt:lpstr>
      <vt:lpstr>Results (Stable)</vt:lpstr>
      <vt:lpstr>Results</vt:lpstr>
      <vt:lpstr>Interpretations - Strategies</vt:lpstr>
      <vt:lpstr>Interpretations – Exploration Rate</vt:lpstr>
      <vt:lpstr>Limitations</vt:lpstr>
      <vt:lpstr>Future Work</vt:lpstr>
      <vt:lpstr>PowerPoint Presentation</vt:lpstr>
      <vt:lpstr>Parking Lot  (additional figures)</vt:lpstr>
      <vt:lpstr>Parameter Fitting – Random Example</vt:lpstr>
      <vt:lpstr>Parameter Fitting – Random Example</vt:lpstr>
      <vt:lpstr>Action Selection</vt:lpstr>
      <vt:lpstr>Action Selection</vt:lpstr>
      <vt:lpstr>Model Validation</vt:lpstr>
      <vt:lpstr>Exploration Overlap</vt:lpstr>
      <vt:lpstr>Mean Performance (Non-Stationary)</vt:lpstr>
      <vt:lpstr>Trial by Trial (Non-Stationary)</vt:lpstr>
      <vt:lpstr>Mean Performance (Stationary)</vt:lpstr>
      <vt:lpstr>Trial by Trial (Stationary)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Thomas Ferguson</dc:creator>
  <cp:lastModifiedBy>Thomas Ferguson</cp:lastModifiedBy>
  <cp:revision>131</cp:revision>
  <dcterms:created xsi:type="dcterms:W3CDTF">2023-07-04T17:33:39Z</dcterms:created>
  <dcterms:modified xsi:type="dcterms:W3CDTF">2023-07-19T12:03:42Z</dcterms:modified>
</cp:coreProperties>
</file>